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25"/>
  </p:notesMasterIdLst>
  <p:sldIdLst>
    <p:sldId id="256" r:id="rId3"/>
    <p:sldId id="269" r:id="rId4"/>
    <p:sldId id="270" r:id="rId5"/>
    <p:sldId id="271" r:id="rId6"/>
    <p:sldId id="272" r:id="rId7"/>
    <p:sldId id="273" r:id="rId8"/>
    <p:sldId id="274" r:id="rId9"/>
    <p:sldId id="257" r:id="rId10"/>
    <p:sldId id="258" r:id="rId11"/>
    <p:sldId id="266" r:id="rId12"/>
    <p:sldId id="286" r:id="rId13"/>
    <p:sldId id="267" r:id="rId14"/>
    <p:sldId id="276" r:id="rId15"/>
    <p:sldId id="277" r:id="rId16"/>
    <p:sldId id="275" r:id="rId17"/>
    <p:sldId id="278" r:id="rId18"/>
    <p:sldId id="279" r:id="rId19"/>
    <p:sldId id="280" r:id="rId20"/>
    <p:sldId id="282" r:id="rId21"/>
    <p:sldId id="281" r:id="rId22"/>
    <p:sldId id="283" r:id="rId23"/>
    <p:sldId id="284" r:id="rId24"/>
  </p:sldIdLst>
  <p:sldSz cx="9144000" cy="5143500" type="screen16x9"/>
  <p:notesSz cx="6858000" cy="9144000"/>
  <p:embeddedFontLst>
    <p:embeddedFont>
      <p:font typeface="Lato" panose="020B0604020202020204" charset="0"/>
      <p:regular r:id="rId26"/>
      <p:bold r:id="rId27"/>
      <p:italic r:id="rId28"/>
      <p:boldItalic r:id="rId29"/>
    </p:embeddedFont>
    <p:embeddedFont>
      <p:font typeface="Wingdings 2" panose="05020102010507070707" pitchFamily="18" charset="2"/>
      <p:regular r:id="rId30"/>
    </p:embeddedFont>
    <p:embeddedFont>
      <p:font typeface="Raleway" panose="020B0604020202020204" charset="0"/>
      <p:regular r:id="rId31"/>
      <p:bold r:id="rId32"/>
      <p:italic r:id="rId33"/>
      <p:boldItalic r:id="rId34"/>
    </p:embeddedFont>
    <p:embeddedFont>
      <p:font typeface="Gill Sans MT" panose="020B0502020104020203" pitchFamily="34"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7" d="100"/>
          <a:sy n="157" d="100"/>
        </p:scale>
        <p:origin x="-294" y="-1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1.fntdata"/><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font" Target="fonts/font9.fntdata"/><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4.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7.fntdata"/><Relationship Id="rId37" Type="http://schemas.openxmlformats.org/officeDocument/2006/relationships/font" Target="fonts/font12.fntdata"/><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3.fntdata"/><Relationship Id="rId36" Type="http://schemas.openxmlformats.org/officeDocument/2006/relationships/font" Target="fonts/font11.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font" Target="fonts/font10.fntdata"/><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font" Target="fonts/font1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3611318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29af483ef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29af483ef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29af483ef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29af483ef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42d5ac9b9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42d5ac9b9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34900" y="2314324"/>
            <a:ext cx="8447150" cy="247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765324"/>
            <a:ext cx="8245162" cy="1106260"/>
          </a:xfrm>
          <a:effectLst/>
        </p:spPr>
        <p:txBody>
          <a:bodyPr anchor="b">
            <a:normAutofit/>
          </a:bodyPr>
          <a:lstStyle>
            <a:lvl1pPr>
              <a:defRPr sz="27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1871584"/>
            <a:ext cx="8245160" cy="442741"/>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704463" y="4467103"/>
            <a:ext cx="2133600" cy="273844"/>
          </a:xfrm>
        </p:spPr>
        <p:txBody>
          <a:bodyPr/>
          <a:lstStyle>
            <a:lvl1pPr>
              <a:defRPr>
                <a:solidFill>
                  <a:schemeClr val="accent1">
                    <a:lumMod val="75000"/>
                    <a:lumOff val="25000"/>
                  </a:schemeClr>
                </a:solidFill>
              </a:defRPr>
            </a:lvl1pPr>
          </a:lstStyle>
          <a:p>
            <a:pPr defTabSz="342900">
              <a:buClrTx/>
              <a:defRPr/>
            </a:pPr>
            <a:fld id="{B61BEF0D-F0BB-DE4B-95CE-6DB70DBA9567}" type="datetimeFigureOut">
              <a:rPr lang="en-US" kern="1200" smtClean="0">
                <a:solidFill>
                  <a:srgbClr val="465359">
                    <a:lumMod val="75000"/>
                    <a:lumOff val="25000"/>
                  </a:srgbClr>
                </a:solidFill>
                <a:latin typeface="Gill Sans MT" panose="020B0502020104020203"/>
                <a:ea typeface="+mn-ea"/>
                <a:cs typeface="+mn-cs"/>
              </a:rPr>
              <a:pPr defTabSz="342900">
                <a:buClrTx/>
                <a:defRPr/>
              </a:pPr>
              <a:t>10/3/2019</a:t>
            </a:fld>
            <a:endParaRPr lang="en-US" kern="1200" dirty="0">
              <a:solidFill>
                <a:srgbClr val="465359">
                  <a:lumMod val="75000"/>
                  <a:lumOff val="25000"/>
                </a:srgbClr>
              </a:solidFill>
              <a:latin typeface="Gill Sans MT" panose="020B0502020104020203"/>
              <a:ea typeface="+mn-ea"/>
              <a:cs typeface="+mn-cs"/>
            </a:endParaRPr>
          </a:p>
        </p:txBody>
      </p:sp>
      <p:sp>
        <p:nvSpPr>
          <p:cNvPr id="5" name="Footer Placeholder 4"/>
          <p:cNvSpPr>
            <a:spLocks noGrp="1"/>
          </p:cNvSpPr>
          <p:nvPr>
            <p:ph type="ftr" sz="quarter" idx="11"/>
          </p:nvPr>
        </p:nvSpPr>
        <p:spPr>
          <a:xfrm>
            <a:off x="435894" y="4463859"/>
            <a:ext cx="5187908" cy="273844"/>
          </a:xfrm>
        </p:spPr>
        <p:txBody>
          <a:bodyPr/>
          <a:lstStyle>
            <a:lvl1pPr>
              <a:defRPr>
                <a:solidFill>
                  <a:schemeClr val="accent1">
                    <a:lumMod val="75000"/>
                    <a:lumOff val="25000"/>
                  </a:schemeClr>
                </a:solidFill>
              </a:defRPr>
            </a:lvl1pPr>
          </a:lstStyle>
          <a:p>
            <a:pPr defTabSz="342900">
              <a:buClrTx/>
              <a:defRPr/>
            </a:pPr>
            <a:endParaRPr lang="en-US" kern="1200" dirty="0">
              <a:solidFill>
                <a:srgbClr val="465359">
                  <a:lumMod val="75000"/>
                  <a:lumOff val="25000"/>
                </a:srgbClr>
              </a:solidFill>
              <a:latin typeface="Gill Sans MT" panose="020B0502020104020203"/>
              <a:ea typeface="+mn-ea"/>
              <a:cs typeface="+mn-cs"/>
            </a:endParaRPr>
          </a:p>
        </p:txBody>
      </p:sp>
      <p:sp>
        <p:nvSpPr>
          <p:cNvPr id="6" name="Slide Number Placeholder 5"/>
          <p:cNvSpPr>
            <a:spLocks noGrp="1"/>
          </p:cNvSpPr>
          <p:nvPr>
            <p:ph type="sldNum" sz="quarter" idx="12"/>
          </p:nvPr>
        </p:nvSpPr>
        <p:spPr>
          <a:xfrm>
            <a:off x="7918725" y="4467103"/>
            <a:ext cx="762330" cy="273844"/>
          </a:xfrm>
        </p:spPr>
        <p:txBody>
          <a:bodyPr/>
          <a:lstStyle>
            <a:lvl1pPr>
              <a:defRPr>
                <a:solidFill>
                  <a:schemeClr val="accent1">
                    <a:lumMod val="75000"/>
                    <a:lumOff val="25000"/>
                  </a:schemeClr>
                </a:solidFill>
              </a:defRPr>
            </a:lvl1pPr>
          </a:lstStyle>
          <a:p>
            <a:pPr defTabSz="342900">
              <a:buClrTx/>
              <a:defRPr/>
            </a:pPr>
            <a:fld id="{D57F1E4F-1CFF-5643-939E-217C01CDF565}" type="slidenum">
              <a:rPr lang="en-US" kern="1200" smtClean="0">
                <a:solidFill>
                  <a:srgbClr val="465359">
                    <a:lumMod val="75000"/>
                    <a:lumOff val="25000"/>
                  </a:srgbClr>
                </a:solidFill>
                <a:latin typeface="Gill Sans MT" panose="020B0502020104020203"/>
                <a:ea typeface="+mn-ea"/>
                <a:cs typeface="+mn-cs"/>
              </a:rPr>
              <a:pPr defTabSz="342900">
                <a:buClrTx/>
                <a:defRPr/>
              </a:pPr>
              <a:t>‹#›</a:t>
            </a:fld>
            <a:endParaRPr lang="en-US" kern="1200" dirty="0">
              <a:solidFill>
                <a:srgbClr val="465359">
                  <a:lumMod val="75000"/>
                  <a:lumOff val="25000"/>
                </a:srgbClr>
              </a:solidFill>
              <a:latin typeface="Gill Sans MT" panose="020B0502020104020203"/>
              <a:ea typeface="+mn-ea"/>
              <a:cs typeface="+mn-cs"/>
            </a:endParaRPr>
          </a:p>
        </p:txBody>
      </p:sp>
    </p:spTree>
    <p:extLst>
      <p:ext uri="{BB962C8B-B14F-4D97-AF65-F5344CB8AC3E}">
        <p14:creationId xmlns:p14="http://schemas.microsoft.com/office/powerpoint/2010/main" val="784638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330214" y="460805"/>
            <a:ext cx="8482004" cy="89197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617"/>
            <a:ext cx="8272212" cy="760350"/>
          </a:xfrm>
        </p:spPr>
        <p:txBody>
          <a:bodyPr/>
          <a:lstStyle/>
          <a:p>
            <a:r>
              <a:rPr lang="en-US"/>
              <a:t>Click to edit Master title style</a:t>
            </a:r>
            <a:endParaRPr lang="en-US" dirty="0"/>
          </a:p>
        </p:txBody>
      </p:sp>
      <p:sp>
        <p:nvSpPr>
          <p:cNvPr id="3" name="Content Placeholder 2"/>
          <p:cNvSpPr>
            <a:spLocks noGrp="1"/>
          </p:cNvSpPr>
          <p:nvPr>
            <p:ph idx="1"/>
          </p:nvPr>
        </p:nvSpPr>
        <p:spPr>
          <a:xfrm>
            <a:off x="435895" y="1635373"/>
            <a:ext cx="8272211" cy="27587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342900">
              <a:buClrTx/>
              <a:defRPr/>
            </a:pPr>
            <a:fld id="{B61BEF0D-F0BB-DE4B-95CE-6DB70DBA9567}" type="datetimeFigureOut">
              <a:rPr lang="en-US" kern="1200" smtClean="0">
                <a:solidFill>
                  <a:srgbClr val="ED8428"/>
                </a:solidFill>
                <a:latin typeface="Gill Sans MT" panose="020B0502020104020203"/>
                <a:ea typeface="+mn-ea"/>
                <a:cs typeface="+mn-cs"/>
              </a:rPr>
              <a:pPr defTabSz="342900">
                <a:buClrTx/>
                <a:defRPr/>
              </a:pPr>
              <a:t>10/3/2019</a:t>
            </a:fld>
            <a:endParaRPr lang="en-US" kern="1200" dirty="0">
              <a:solidFill>
                <a:srgbClr val="ED8428"/>
              </a:solidFill>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defTabSz="342900">
              <a:buClrTx/>
              <a:defRPr/>
            </a:pPr>
            <a:endParaRPr lang="en-US" kern="1200" dirty="0">
              <a:solidFill>
                <a:srgbClr val="ED8428"/>
              </a:solidFill>
              <a:latin typeface="Gill Sans MT" panose="020B0502020104020203"/>
              <a:ea typeface="+mn-ea"/>
              <a:cs typeface="+mn-cs"/>
            </a:endParaRPr>
          </a:p>
        </p:txBody>
      </p:sp>
      <p:sp>
        <p:nvSpPr>
          <p:cNvPr id="6" name="Slide Number Placeholder 5"/>
          <p:cNvSpPr>
            <a:spLocks noGrp="1"/>
          </p:cNvSpPr>
          <p:nvPr>
            <p:ph type="sldNum" sz="quarter" idx="12"/>
          </p:nvPr>
        </p:nvSpPr>
        <p:spPr>
          <a:xfrm>
            <a:off x="7918725" y="4467103"/>
            <a:ext cx="789381" cy="273844"/>
          </a:xfrm>
        </p:spPr>
        <p:txBody>
          <a:bodyPr/>
          <a:lstStyle/>
          <a:p>
            <a:pPr defTabSz="342900">
              <a:buClrTx/>
              <a:defRPr/>
            </a:pPr>
            <a:fld id="{D57F1E4F-1CFF-5643-939E-217C01CDF565}" type="slidenum">
              <a:rPr lang="en-US" kern="1200" smtClean="0">
                <a:solidFill>
                  <a:srgbClr val="ED8428"/>
                </a:solidFill>
                <a:latin typeface="Gill Sans MT" panose="020B0502020104020203"/>
                <a:ea typeface="+mn-ea"/>
                <a:cs typeface="+mn-cs"/>
              </a:rPr>
              <a:pPr defTabSz="342900">
                <a:buClrTx/>
                <a:defRPr/>
              </a:pPr>
              <a:t>‹#›</a:t>
            </a:fld>
            <a:endParaRPr lang="en-US" kern="1200" dirty="0">
              <a:solidFill>
                <a:srgbClr val="ED8428"/>
              </a:solidFill>
              <a:latin typeface="Gill Sans MT" panose="020B0502020104020203"/>
              <a:ea typeface="+mn-ea"/>
              <a:cs typeface="+mn-cs"/>
            </a:endParaRPr>
          </a:p>
        </p:txBody>
      </p:sp>
    </p:spTree>
    <p:extLst>
      <p:ext uri="{BB962C8B-B14F-4D97-AF65-F5344CB8AC3E}">
        <p14:creationId xmlns:p14="http://schemas.microsoft.com/office/powerpoint/2010/main" val="3471620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3" y="3856481"/>
            <a:ext cx="8468145"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282933"/>
            <a:ext cx="8272211" cy="1123130"/>
          </a:xfrm>
        </p:spPr>
        <p:txBody>
          <a:bodyPr anchor="b">
            <a:normAutofit/>
          </a:bodyPr>
          <a:lstStyle>
            <a:lvl1pPr algn="l">
              <a:defRPr sz="27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3406063"/>
            <a:ext cx="8272211" cy="450417"/>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defTabSz="342900">
              <a:buClrTx/>
              <a:defRPr/>
            </a:pPr>
            <a:fld id="{B61BEF0D-F0BB-DE4B-95CE-6DB70DBA9567}" type="datetimeFigureOut">
              <a:rPr lang="en-US" kern="1200" smtClean="0">
                <a:solidFill>
                  <a:srgbClr val="465359">
                    <a:lumMod val="75000"/>
                    <a:lumOff val="25000"/>
                  </a:srgbClr>
                </a:solidFill>
                <a:latin typeface="Gill Sans MT" panose="020B0502020104020203"/>
                <a:ea typeface="+mn-ea"/>
                <a:cs typeface="+mn-cs"/>
              </a:rPr>
              <a:pPr defTabSz="342900">
                <a:buClrTx/>
                <a:defRPr/>
              </a:pPr>
              <a:t>10/3/2019</a:t>
            </a:fld>
            <a:endParaRPr lang="en-US" kern="1200" dirty="0">
              <a:solidFill>
                <a:srgbClr val="465359">
                  <a:lumMod val="75000"/>
                  <a:lumOff val="25000"/>
                </a:srgbClr>
              </a:solidFill>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defTabSz="342900">
              <a:buClrTx/>
              <a:defRPr/>
            </a:pPr>
            <a:endParaRPr lang="en-US" kern="1200" dirty="0">
              <a:solidFill>
                <a:srgbClr val="465359">
                  <a:lumMod val="75000"/>
                  <a:lumOff val="25000"/>
                </a:srgbClr>
              </a:solidFill>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defTabSz="342900">
              <a:buClrTx/>
              <a:defRPr/>
            </a:pPr>
            <a:fld id="{D57F1E4F-1CFF-5643-939E-217C01CDF565}" type="slidenum">
              <a:rPr lang="en-US" kern="1200" smtClean="0">
                <a:solidFill>
                  <a:srgbClr val="465359">
                    <a:lumMod val="75000"/>
                    <a:lumOff val="25000"/>
                  </a:srgbClr>
                </a:solidFill>
                <a:latin typeface="Gill Sans MT" panose="020B0502020104020203"/>
                <a:ea typeface="+mn-ea"/>
                <a:cs typeface="+mn-cs"/>
              </a:rPr>
              <a:pPr defTabSz="342900">
                <a:buClrTx/>
                <a:defRPr/>
              </a:pPr>
              <a:t>‹#›</a:t>
            </a:fld>
            <a:endParaRPr lang="en-US" kern="1200" dirty="0">
              <a:solidFill>
                <a:srgbClr val="465359">
                  <a:lumMod val="75000"/>
                  <a:lumOff val="25000"/>
                </a:srgbClr>
              </a:solidFill>
              <a:latin typeface="Gill Sans MT" panose="020B0502020104020203"/>
              <a:ea typeface="+mn-ea"/>
              <a:cs typeface="+mn-cs"/>
            </a:endParaRPr>
          </a:p>
        </p:txBody>
      </p:sp>
    </p:spTree>
    <p:extLst>
      <p:ext uri="{BB962C8B-B14F-4D97-AF65-F5344CB8AC3E}">
        <p14:creationId xmlns:p14="http://schemas.microsoft.com/office/powerpoint/2010/main" val="311777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334487" y="454916"/>
            <a:ext cx="8475027"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547244"/>
            <a:ext cx="8272212" cy="74124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35895" y="1671003"/>
            <a:ext cx="4066793" cy="272478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1313" y="1671003"/>
            <a:ext cx="4066794" cy="272478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342900">
              <a:buClrTx/>
              <a:defRPr/>
            </a:pPr>
            <a:fld id="{B61BEF0D-F0BB-DE4B-95CE-6DB70DBA9567}" type="datetimeFigureOut">
              <a:rPr lang="en-US" kern="1200" smtClean="0">
                <a:solidFill>
                  <a:srgbClr val="ED8428"/>
                </a:solidFill>
                <a:latin typeface="Gill Sans MT" panose="020B0502020104020203"/>
                <a:ea typeface="+mn-ea"/>
                <a:cs typeface="+mn-cs"/>
              </a:rPr>
              <a:pPr defTabSz="342900">
                <a:buClrTx/>
                <a:defRPr/>
              </a:pPr>
              <a:t>10/3/2019</a:t>
            </a:fld>
            <a:endParaRPr lang="en-US" kern="1200" dirty="0">
              <a:solidFill>
                <a:srgbClr val="ED8428"/>
              </a:solidFill>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defTabSz="342900">
              <a:buClrTx/>
              <a:defRPr/>
            </a:pPr>
            <a:endParaRPr lang="en-US" kern="1200" dirty="0">
              <a:solidFill>
                <a:srgbClr val="ED8428"/>
              </a:solidFill>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defTabSz="342900">
              <a:buClrTx/>
              <a:defRPr/>
            </a:pPr>
            <a:fld id="{D57F1E4F-1CFF-5643-939E-217C01CDF565}" type="slidenum">
              <a:rPr lang="en-US" kern="1200" smtClean="0">
                <a:solidFill>
                  <a:srgbClr val="ED8428"/>
                </a:solidFill>
                <a:latin typeface="Gill Sans MT" panose="020B0502020104020203"/>
                <a:ea typeface="+mn-ea"/>
                <a:cs typeface="+mn-cs"/>
              </a:rPr>
              <a:pPr defTabSz="342900">
                <a:buClrTx/>
                <a:defRPr/>
              </a:pPr>
              <a:t>‹#›</a:t>
            </a:fld>
            <a:endParaRPr lang="en-US" kern="1200" dirty="0">
              <a:solidFill>
                <a:srgbClr val="ED8428"/>
              </a:solidFill>
              <a:latin typeface="Gill Sans MT" panose="020B0502020104020203"/>
              <a:ea typeface="+mn-ea"/>
              <a:cs typeface="+mn-cs"/>
            </a:endParaRPr>
          </a:p>
        </p:txBody>
      </p:sp>
    </p:spTree>
    <p:extLst>
      <p:ext uri="{BB962C8B-B14F-4D97-AF65-F5344CB8AC3E}">
        <p14:creationId xmlns:p14="http://schemas.microsoft.com/office/powerpoint/2010/main" val="2041107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334487" y="454916"/>
            <a:ext cx="8475027"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547244"/>
            <a:ext cx="8272212" cy="741249"/>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5415" y="1688169"/>
            <a:ext cx="3815306" cy="402004"/>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35896" y="2194540"/>
            <a:ext cx="4044825" cy="220124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2802" y="1688169"/>
            <a:ext cx="3815305" cy="415030"/>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63282" y="2194540"/>
            <a:ext cx="4044825" cy="220124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342900">
              <a:buClrTx/>
              <a:defRPr/>
            </a:pPr>
            <a:fld id="{B61BEF0D-F0BB-DE4B-95CE-6DB70DBA9567}" type="datetimeFigureOut">
              <a:rPr lang="en-US" kern="1200" smtClean="0">
                <a:solidFill>
                  <a:srgbClr val="ED8428"/>
                </a:solidFill>
                <a:latin typeface="Gill Sans MT" panose="020B0502020104020203"/>
                <a:ea typeface="+mn-ea"/>
                <a:cs typeface="+mn-cs"/>
              </a:rPr>
              <a:pPr defTabSz="342900">
                <a:buClrTx/>
                <a:defRPr/>
              </a:pPr>
              <a:t>10/3/2019</a:t>
            </a:fld>
            <a:endParaRPr lang="en-US" kern="1200" dirty="0">
              <a:solidFill>
                <a:srgbClr val="ED8428"/>
              </a:solidFill>
              <a:latin typeface="Gill Sans MT" panose="020B0502020104020203"/>
              <a:ea typeface="+mn-ea"/>
              <a:cs typeface="+mn-cs"/>
            </a:endParaRPr>
          </a:p>
        </p:txBody>
      </p:sp>
      <p:sp>
        <p:nvSpPr>
          <p:cNvPr id="8" name="Footer Placeholder 7"/>
          <p:cNvSpPr>
            <a:spLocks noGrp="1"/>
          </p:cNvSpPr>
          <p:nvPr>
            <p:ph type="ftr" sz="quarter" idx="11"/>
          </p:nvPr>
        </p:nvSpPr>
        <p:spPr/>
        <p:txBody>
          <a:bodyPr/>
          <a:lstStyle/>
          <a:p>
            <a:pPr defTabSz="342900">
              <a:buClrTx/>
              <a:defRPr/>
            </a:pPr>
            <a:endParaRPr lang="en-US" kern="1200" dirty="0">
              <a:solidFill>
                <a:srgbClr val="ED8428"/>
              </a:solidFill>
              <a:latin typeface="Gill Sans MT" panose="020B0502020104020203"/>
              <a:ea typeface="+mn-ea"/>
              <a:cs typeface="+mn-cs"/>
            </a:endParaRPr>
          </a:p>
        </p:txBody>
      </p:sp>
      <p:sp>
        <p:nvSpPr>
          <p:cNvPr id="9" name="Slide Number Placeholder 8"/>
          <p:cNvSpPr>
            <a:spLocks noGrp="1"/>
          </p:cNvSpPr>
          <p:nvPr>
            <p:ph type="sldNum" sz="quarter" idx="12"/>
          </p:nvPr>
        </p:nvSpPr>
        <p:spPr/>
        <p:txBody>
          <a:bodyPr/>
          <a:lstStyle/>
          <a:p>
            <a:pPr defTabSz="342900">
              <a:buClrTx/>
              <a:defRPr/>
            </a:pPr>
            <a:fld id="{D57F1E4F-1CFF-5643-939E-217C01CDF565}" type="slidenum">
              <a:rPr lang="en-US" kern="1200" smtClean="0">
                <a:solidFill>
                  <a:srgbClr val="ED8428"/>
                </a:solidFill>
                <a:latin typeface="Gill Sans MT" panose="020B0502020104020203"/>
                <a:ea typeface="+mn-ea"/>
                <a:cs typeface="+mn-cs"/>
              </a:rPr>
              <a:pPr defTabSz="342900">
                <a:buClrTx/>
                <a:defRPr/>
              </a:pPr>
              <a:t>‹#›</a:t>
            </a:fld>
            <a:endParaRPr lang="en-US" kern="1200" dirty="0">
              <a:solidFill>
                <a:srgbClr val="ED8428"/>
              </a:solidFill>
              <a:latin typeface="Gill Sans MT" panose="020B0502020104020203"/>
              <a:ea typeface="+mn-ea"/>
              <a:cs typeface="+mn-cs"/>
            </a:endParaRPr>
          </a:p>
        </p:txBody>
      </p:sp>
    </p:spTree>
    <p:extLst>
      <p:ext uri="{BB962C8B-B14F-4D97-AF65-F5344CB8AC3E}">
        <p14:creationId xmlns:p14="http://schemas.microsoft.com/office/powerpoint/2010/main" val="2854069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330512" y="454916"/>
            <a:ext cx="8475027"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547244"/>
            <a:ext cx="8272212" cy="741249"/>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342900">
              <a:buClrTx/>
              <a:defRPr/>
            </a:pPr>
            <a:fld id="{B61BEF0D-F0BB-DE4B-95CE-6DB70DBA9567}" type="datetimeFigureOut">
              <a:rPr lang="en-US" kern="1200" smtClean="0">
                <a:solidFill>
                  <a:srgbClr val="ED8428"/>
                </a:solidFill>
                <a:latin typeface="Gill Sans MT" panose="020B0502020104020203"/>
                <a:ea typeface="+mn-ea"/>
                <a:cs typeface="+mn-cs"/>
              </a:rPr>
              <a:pPr defTabSz="342900">
                <a:buClrTx/>
                <a:defRPr/>
              </a:pPr>
              <a:t>10/3/2019</a:t>
            </a:fld>
            <a:endParaRPr lang="en-US" kern="1200" dirty="0">
              <a:solidFill>
                <a:srgbClr val="ED8428"/>
              </a:solidFill>
              <a:latin typeface="Gill Sans MT" panose="020B0502020104020203"/>
              <a:ea typeface="+mn-ea"/>
              <a:cs typeface="+mn-cs"/>
            </a:endParaRPr>
          </a:p>
        </p:txBody>
      </p:sp>
      <p:sp>
        <p:nvSpPr>
          <p:cNvPr id="4" name="Footer Placeholder 3"/>
          <p:cNvSpPr>
            <a:spLocks noGrp="1"/>
          </p:cNvSpPr>
          <p:nvPr>
            <p:ph type="ftr" sz="quarter" idx="11"/>
          </p:nvPr>
        </p:nvSpPr>
        <p:spPr/>
        <p:txBody>
          <a:bodyPr/>
          <a:lstStyle/>
          <a:p>
            <a:pPr defTabSz="342900">
              <a:buClrTx/>
              <a:defRPr/>
            </a:pPr>
            <a:endParaRPr lang="en-US" kern="1200" dirty="0">
              <a:solidFill>
                <a:srgbClr val="ED8428"/>
              </a:solidFill>
              <a:latin typeface="Gill Sans MT" panose="020B0502020104020203"/>
              <a:ea typeface="+mn-ea"/>
              <a:cs typeface="+mn-cs"/>
            </a:endParaRPr>
          </a:p>
        </p:txBody>
      </p:sp>
      <p:sp>
        <p:nvSpPr>
          <p:cNvPr id="5" name="Slide Number Placeholder 4"/>
          <p:cNvSpPr>
            <a:spLocks noGrp="1"/>
          </p:cNvSpPr>
          <p:nvPr>
            <p:ph type="sldNum" sz="quarter" idx="12"/>
          </p:nvPr>
        </p:nvSpPr>
        <p:spPr/>
        <p:txBody>
          <a:bodyPr/>
          <a:lstStyle/>
          <a:p>
            <a:pPr defTabSz="342900">
              <a:buClrTx/>
              <a:defRPr/>
            </a:pPr>
            <a:fld id="{D57F1E4F-1CFF-5643-939E-217C01CDF565}" type="slidenum">
              <a:rPr lang="en-US" kern="1200" smtClean="0">
                <a:solidFill>
                  <a:srgbClr val="ED8428"/>
                </a:solidFill>
                <a:latin typeface="Gill Sans MT" panose="020B0502020104020203"/>
                <a:ea typeface="+mn-ea"/>
                <a:cs typeface="+mn-cs"/>
              </a:rPr>
              <a:pPr defTabSz="342900">
                <a:buClrTx/>
                <a:defRPr/>
              </a:pPr>
              <a:t>‹#›</a:t>
            </a:fld>
            <a:endParaRPr lang="en-US" kern="1200" dirty="0">
              <a:solidFill>
                <a:srgbClr val="ED8428"/>
              </a:solidFill>
              <a:latin typeface="Gill Sans MT" panose="020B0502020104020203"/>
              <a:ea typeface="+mn-ea"/>
              <a:cs typeface="+mn-cs"/>
            </a:endParaRPr>
          </a:p>
        </p:txBody>
      </p:sp>
    </p:spTree>
    <p:extLst>
      <p:ext uri="{BB962C8B-B14F-4D97-AF65-F5344CB8AC3E}">
        <p14:creationId xmlns:p14="http://schemas.microsoft.com/office/powerpoint/2010/main" val="3977274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342900">
              <a:buClrTx/>
              <a:defRPr/>
            </a:pPr>
            <a:fld id="{B61BEF0D-F0BB-DE4B-95CE-6DB70DBA9567}" type="datetimeFigureOut">
              <a:rPr lang="en-US" kern="1200" smtClean="0">
                <a:solidFill>
                  <a:srgbClr val="ED8428"/>
                </a:solidFill>
                <a:latin typeface="Gill Sans MT" panose="020B0502020104020203"/>
                <a:ea typeface="+mn-ea"/>
                <a:cs typeface="+mn-cs"/>
              </a:rPr>
              <a:pPr defTabSz="342900">
                <a:buClrTx/>
                <a:defRPr/>
              </a:pPr>
              <a:t>10/3/2019</a:t>
            </a:fld>
            <a:endParaRPr lang="en-US" kern="1200" dirty="0">
              <a:solidFill>
                <a:srgbClr val="ED8428"/>
              </a:solidFill>
              <a:latin typeface="Gill Sans MT" panose="020B0502020104020203"/>
              <a:ea typeface="+mn-ea"/>
              <a:cs typeface="+mn-cs"/>
            </a:endParaRPr>
          </a:p>
        </p:txBody>
      </p:sp>
      <p:sp>
        <p:nvSpPr>
          <p:cNvPr id="3" name="Footer Placeholder 2"/>
          <p:cNvSpPr>
            <a:spLocks noGrp="1"/>
          </p:cNvSpPr>
          <p:nvPr>
            <p:ph type="ftr" sz="quarter" idx="11"/>
          </p:nvPr>
        </p:nvSpPr>
        <p:spPr/>
        <p:txBody>
          <a:bodyPr/>
          <a:lstStyle/>
          <a:p>
            <a:pPr defTabSz="342900">
              <a:buClrTx/>
              <a:defRPr/>
            </a:pPr>
            <a:endParaRPr lang="en-US" kern="1200" dirty="0">
              <a:solidFill>
                <a:srgbClr val="ED8428"/>
              </a:solidFill>
              <a:latin typeface="Gill Sans MT" panose="020B0502020104020203"/>
              <a:ea typeface="+mn-ea"/>
              <a:cs typeface="+mn-cs"/>
            </a:endParaRPr>
          </a:p>
        </p:txBody>
      </p:sp>
      <p:sp>
        <p:nvSpPr>
          <p:cNvPr id="4" name="Slide Number Placeholder 3"/>
          <p:cNvSpPr>
            <a:spLocks noGrp="1"/>
          </p:cNvSpPr>
          <p:nvPr>
            <p:ph type="sldNum" sz="quarter" idx="12"/>
          </p:nvPr>
        </p:nvSpPr>
        <p:spPr/>
        <p:txBody>
          <a:bodyPr/>
          <a:lstStyle/>
          <a:p>
            <a:pPr defTabSz="342900">
              <a:buClrTx/>
              <a:defRPr/>
            </a:pPr>
            <a:fld id="{D57F1E4F-1CFF-5643-939E-217C01CDF565}" type="slidenum">
              <a:rPr lang="en-US" kern="1200" smtClean="0">
                <a:solidFill>
                  <a:srgbClr val="ED8428"/>
                </a:solidFill>
                <a:latin typeface="Gill Sans MT" panose="020B0502020104020203"/>
                <a:ea typeface="+mn-ea"/>
                <a:cs typeface="+mn-cs"/>
              </a:rPr>
              <a:pPr defTabSz="342900">
                <a:buClrTx/>
                <a:defRPr/>
              </a:pPr>
              <a:t>‹#›</a:t>
            </a:fld>
            <a:endParaRPr lang="en-US" kern="1200" dirty="0">
              <a:solidFill>
                <a:srgbClr val="ED8428"/>
              </a:solidFill>
              <a:latin typeface="Gill Sans MT" panose="020B0502020104020203"/>
              <a:ea typeface="+mn-ea"/>
              <a:cs typeface="+mn-cs"/>
            </a:endParaRPr>
          </a:p>
        </p:txBody>
      </p:sp>
    </p:spTree>
    <p:extLst>
      <p:ext uri="{BB962C8B-B14F-4D97-AF65-F5344CB8AC3E}">
        <p14:creationId xmlns:p14="http://schemas.microsoft.com/office/powerpoint/2010/main" val="1907092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3856480"/>
            <a:ext cx="8473650" cy="9560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3946722"/>
            <a:ext cx="3682084" cy="517136"/>
          </a:xfrm>
        </p:spPr>
        <p:txBody>
          <a:bodyPr anchor="ctr"/>
          <a:lstStyle>
            <a:lvl1pPr algn="l">
              <a:defRPr sz="15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35862" y="450900"/>
            <a:ext cx="8469630" cy="31536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8" y="3946723"/>
            <a:ext cx="4402490" cy="517136"/>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defTabSz="342900">
              <a:buClrTx/>
              <a:defRPr/>
            </a:pPr>
            <a:fld id="{B61BEF0D-F0BB-DE4B-95CE-6DB70DBA9567}" type="datetimeFigureOut">
              <a:rPr lang="en-US" kern="1200" smtClean="0">
                <a:solidFill>
                  <a:srgbClr val="465359">
                    <a:lumMod val="75000"/>
                    <a:lumOff val="25000"/>
                  </a:srgbClr>
                </a:solidFill>
                <a:latin typeface="Gill Sans MT" panose="020B0502020104020203"/>
                <a:ea typeface="+mn-ea"/>
                <a:cs typeface="+mn-cs"/>
              </a:rPr>
              <a:pPr defTabSz="342900">
                <a:buClrTx/>
                <a:defRPr/>
              </a:pPr>
              <a:t>10/3/2019</a:t>
            </a:fld>
            <a:endParaRPr lang="en-US" kern="1200" dirty="0">
              <a:solidFill>
                <a:srgbClr val="465359">
                  <a:lumMod val="75000"/>
                  <a:lumOff val="25000"/>
                </a:srgbClr>
              </a:solidFill>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defTabSz="342900">
              <a:buClrTx/>
              <a:defRPr/>
            </a:pPr>
            <a:endParaRPr lang="en-US" kern="1200" dirty="0">
              <a:solidFill>
                <a:srgbClr val="465359">
                  <a:lumMod val="75000"/>
                  <a:lumOff val="25000"/>
                </a:srgbClr>
              </a:solidFill>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defTabSz="342900">
              <a:buClrTx/>
              <a:defRPr/>
            </a:pPr>
            <a:fld id="{D57F1E4F-1CFF-5643-939E-217C01CDF565}" type="slidenum">
              <a:rPr lang="en-US" kern="1200" smtClean="0">
                <a:solidFill>
                  <a:srgbClr val="465359">
                    <a:lumMod val="75000"/>
                    <a:lumOff val="25000"/>
                  </a:srgbClr>
                </a:solidFill>
                <a:latin typeface="Gill Sans MT" panose="020B0502020104020203"/>
                <a:ea typeface="+mn-ea"/>
                <a:cs typeface="+mn-cs"/>
              </a:rPr>
              <a:pPr defTabSz="342900">
                <a:buClrTx/>
                <a:defRPr/>
              </a:pPr>
              <a:t>‹#›</a:t>
            </a:fld>
            <a:endParaRPr lang="en-US" kern="1200" dirty="0">
              <a:solidFill>
                <a:srgbClr val="465359">
                  <a:lumMod val="75000"/>
                  <a:lumOff val="25000"/>
                </a:srgbClr>
              </a:solidFill>
              <a:latin typeface="Gill Sans MT" panose="020B0502020104020203"/>
              <a:ea typeface="+mn-ea"/>
              <a:cs typeface="+mn-cs"/>
            </a:endParaRPr>
          </a:p>
        </p:txBody>
      </p:sp>
    </p:spTree>
    <p:extLst>
      <p:ext uri="{BB962C8B-B14F-4D97-AF65-F5344CB8AC3E}">
        <p14:creationId xmlns:p14="http://schemas.microsoft.com/office/powerpoint/2010/main" val="366258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3520042"/>
            <a:ext cx="8272212" cy="425054"/>
          </a:xfrm>
        </p:spPr>
        <p:txBody>
          <a:bodyPr anchor="b">
            <a:normAutofit/>
          </a:bodyPr>
          <a:lstStyle>
            <a:lvl1pPr algn="l">
              <a:defRPr sz="18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35863" y="449794"/>
            <a:ext cx="8468144" cy="266793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35894" y="3945096"/>
            <a:ext cx="8272213" cy="449003"/>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defTabSz="342900">
              <a:buClrTx/>
              <a:defRPr/>
            </a:pPr>
            <a:fld id="{B61BEF0D-F0BB-DE4B-95CE-6DB70DBA9567}" type="datetimeFigureOut">
              <a:rPr lang="en-US" kern="1200" smtClean="0">
                <a:solidFill>
                  <a:srgbClr val="ED8428"/>
                </a:solidFill>
                <a:latin typeface="Gill Sans MT" panose="020B0502020104020203"/>
                <a:ea typeface="+mn-ea"/>
                <a:cs typeface="+mn-cs"/>
              </a:rPr>
              <a:pPr defTabSz="342900">
                <a:buClrTx/>
                <a:defRPr/>
              </a:pPr>
              <a:t>10/3/2019</a:t>
            </a:fld>
            <a:endParaRPr lang="en-US" kern="1200" dirty="0">
              <a:solidFill>
                <a:srgbClr val="ED8428"/>
              </a:solidFill>
              <a:latin typeface="Gill Sans MT" panose="020B0502020104020203"/>
              <a:ea typeface="+mn-ea"/>
              <a:cs typeface="+mn-cs"/>
            </a:endParaRPr>
          </a:p>
        </p:txBody>
      </p:sp>
      <p:sp>
        <p:nvSpPr>
          <p:cNvPr id="6" name="Footer Placeholder 5"/>
          <p:cNvSpPr>
            <a:spLocks noGrp="1"/>
          </p:cNvSpPr>
          <p:nvPr>
            <p:ph type="ftr" sz="quarter" idx="11"/>
          </p:nvPr>
        </p:nvSpPr>
        <p:spPr/>
        <p:txBody>
          <a:bodyPr/>
          <a:lstStyle/>
          <a:p>
            <a:pPr defTabSz="342900">
              <a:buClrTx/>
              <a:defRPr/>
            </a:pPr>
            <a:endParaRPr lang="en-US" kern="1200" dirty="0">
              <a:solidFill>
                <a:srgbClr val="ED8428"/>
              </a:solidFill>
              <a:latin typeface="Gill Sans MT" panose="020B0502020104020203"/>
              <a:ea typeface="+mn-ea"/>
              <a:cs typeface="+mn-cs"/>
            </a:endParaRPr>
          </a:p>
        </p:txBody>
      </p:sp>
      <p:sp>
        <p:nvSpPr>
          <p:cNvPr id="7" name="Slide Number Placeholder 6"/>
          <p:cNvSpPr>
            <a:spLocks noGrp="1"/>
          </p:cNvSpPr>
          <p:nvPr>
            <p:ph type="sldNum" sz="quarter" idx="12"/>
          </p:nvPr>
        </p:nvSpPr>
        <p:spPr/>
        <p:txBody>
          <a:bodyPr/>
          <a:lstStyle/>
          <a:p>
            <a:pPr defTabSz="342900">
              <a:buClrTx/>
              <a:defRPr/>
            </a:pPr>
            <a:fld id="{D57F1E4F-1CFF-5643-939E-217C01CDF565}" type="slidenum">
              <a:rPr lang="en-US" kern="1200" smtClean="0">
                <a:solidFill>
                  <a:srgbClr val="ED8428"/>
                </a:solidFill>
                <a:latin typeface="Gill Sans MT" panose="020B0502020104020203"/>
                <a:ea typeface="+mn-ea"/>
                <a:cs typeface="+mn-cs"/>
              </a:rPr>
              <a:pPr defTabSz="342900">
                <a:buClrTx/>
                <a:defRPr/>
              </a:pPr>
              <a:t>‹#›</a:t>
            </a:fld>
            <a:endParaRPr lang="en-US" kern="1200" dirty="0">
              <a:solidFill>
                <a:srgbClr val="ED8428"/>
              </a:solidFill>
              <a:latin typeface="Gill Sans MT" panose="020B0502020104020203"/>
              <a:ea typeface="+mn-ea"/>
              <a:cs typeface="+mn-cs"/>
            </a:endParaRPr>
          </a:p>
        </p:txBody>
      </p:sp>
    </p:spTree>
    <p:extLst>
      <p:ext uri="{BB962C8B-B14F-4D97-AF65-F5344CB8AC3E}">
        <p14:creationId xmlns:p14="http://schemas.microsoft.com/office/powerpoint/2010/main" val="3616321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330214" y="460805"/>
            <a:ext cx="8482004" cy="89197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526617"/>
            <a:ext cx="8272212" cy="76035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342900">
              <a:buClrTx/>
              <a:defRPr/>
            </a:pPr>
            <a:fld id="{B61BEF0D-F0BB-DE4B-95CE-6DB70DBA9567}" type="datetimeFigureOut">
              <a:rPr lang="en-US" kern="1200" smtClean="0">
                <a:solidFill>
                  <a:srgbClr val="ED8428"/>
                </a:solidFill>
                <a:latin typeface="Gill Sans MT" panose="020B0502020104020203"/>
                <a:ea typeface="+mn-ea"/>
                <a:cs typeface="+mn-cs"/>
              </a:rPr>
              <a:pPr defTabSz="342900">
                <a:buClrTx/>
                <a:defRPr/>
              </a:pPr>
              <a:t>10/3/2019</a:t>
            </a:fld>
            <a:endParaRPr lang="en-US" kern="1200" dirty="0">
              <a:solidFill>
                <a:srgbClr val="ED8428"/>
              </a:solidFill>
              <a:latin typeface="Gill Sans MT" panose="020B0502020104020203"/>
              <a:ea typeface="+mn-ea"/>
              <a:cs typeface="+mn-cs"/>
            </a:endParaRPr>
          </a:p>
        </p:txBody>
      </p:sp>
      <p:sp>
        <p:nvSpPr>
          <p:cNvPr id="5" name="Footer Placeholder 4"/>
          <p:cNvSpPr>
            <a:spLocks noGrp="1"/>
          </p:cNvSpPr>
          <p:nvPr>
            <p:ph type="ftr" sz="quarter" idx="11"/>
          </p:nvPr>
        </p:nvSpPr>
        <p:spPr/>
        <p:txBody>
          <a:bodyPr/>
          <a:lstStyle/>
          <a:p>
            <a:pPr defTabSz="342900">
              <a:buClrTx/>
              <a:defRPr/>
            </a:pPr>
            <a:endParaRPr lang="en-US" kern="1200" dirty="0">
              <a:solidFill>
                <a:srgbClr val="ED8428"/>
              </a:solidFill>
              <a:latin typeface="Gill Sans MT" panose="020B0502020104020203"/>
              <a:ea typeface="+mn-ea"/>
              <a:cs typeface="+mn-cs"/>
            </a:endParaRPr>
          </a:p>
        </p:txBody>
      </p:sp>
      <p:sp>
        <p:nvSpPr>
          <p:cNvPr id="6" name="Slide Number Placeholder 5"/>
          <p:cNvSpPr>
            <a:spLocks noGrp="1"/>
          </p:cNvSpPr>
          <p:nvPr>
            <p:ph type="sldNum" sz="quarter" idx="12"/>
          </p:nvPr>
        </p:nvSpPr>
        <p:spPr/>
        <p:txBody>
          <a:bodyPr/>
          <a:lstStyle/>
          <a:p>
            <a:pPr defTabSz="342900">
              <a:buClrTx/>
              <a:defRPr/>
            </a:pPr>
            <a:fld id="{D57F1E4F-1CFF-5643-939E-217C01CDF565}" type="slidenum">
              <a:rPr lang="en-US" kern="1200" smtClean="0">
                <a:solidFill>
                  <a:srgbClr val="ED8428"/>
                </a:solidFill>
                <a:latin typeface="Gill Sans MT" panose="020B0502020104020203"/>
                <a:ea typeface="+mn-ea"/>
                <a:cs typeface="+mn-cs"/>
              </a:rPr>
              <a:pPr defTabSz="342900">
                <a:buClrTx/>
                <a:defRPr/>
              </a:pPr>
              <a:t>‹#›</a:t>
            </a:fld>
            <a:endParaRPr lang="en-US" kern="1200" dirty="0">
              <a:solidFill>
                <a:srgbClr val="ED8428"/>
              </a:solidFill>
              <a:latin typeface="Gill Sans MT" panose="020B0502020104020203"/>
              <a:ea typeface="+mn-ea"/>
              <a:cs typeface="+mn-cs"/>
            </a:endParaRPr>
          </a:p>
        </p:txBody>
      </p:sp>
    </p:spTree>
    <p:extLst>
      <p:ext uri="{BB962C8B-B14F-4D97-AF65-F5344CB8AC3E}">
        <p14:creationId xmlns:p14="http://schemas.microsoft.com/office/powerpoint/2010/main" val="2931688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1" y="449794"/>
            <a:ext cx="2180113" cy="43627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506795"/>
            <a:ext cx="1503123" cy="388730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3" y="506795"/>
            <a:ext cx="5922209" cy="388730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4467103"/>
            <a:ext cx="996106" cy="273844"/>
          </a:xfrm>
        </p:spPr>
        <p:txBody>
          <a:bodyPr/>
          <a:lstStyle>
            <a:lvl1pPr>
              <a:defRPr>
                <a:solidFill>
                  <a:schemeClr val="accent1">
                    <a:lumMod val="75000"/>
                    <a:lumOff val="25000"/>
                  </a:schemeClr>
                </a:solidFill>
              </a:defRPr>
            </a:lvl1pPr>
          </a:lstStyle>
          <a:p>
            <a:pPr defTabSz="342900">
              <a:buClrTx/>
              <a:defRPr/>
            </a:pPr>
            <a:fld id="{B61BEF0D-F0BB-DE4B-95CE-6DB70DBA9567}" type="datetimeFigureOut">
              <a:rPr lang="en-US" kern="1200" smtClean="0">
                <a:solidFill>
                  <a:srgbClr val="465359">
                    <a:lumMod val="75000"/>
                    <a:lumOff val="25000"/>
                  </a:srgbClr>
                </a:solidFill>
                <a:latin typeface="Gill Sans MT" panose="020B0502020104020203"/>
                <a:ea typeface="+mn-ea"/>
                <a:cs typeface="+mn-cs"/>
              </a:rPr>
              <a:pPr defTabSz="342900">
                <a:buClrTx/>
                <a:defRPr/>
              </a:pPr>
              <a:t>10/3/2019</a:t>
            </a:fld>
            <a:endParaRPr lang="en-US" kern="1200" dirty="0">
              <a:solidFill>
                <a:srgbClr val="465359">
                  <a:lumMod val="75000"/>
                  <a:lumOff val="25000"/>
                </a:srgbClr>
              </a:solidFill>
              <a:latin typeface="Gill Sans MT" panose="020B0502020104020203"/>
              <a:ea typeface="+mn-ea"/>
              <a:cs typeface="+mn-cs"/>
            </a:endParaRPr>
          </a:p>
        </p:txBody>
      </p:sp>
      <p:sp>
        <p:nvSpPr>
          <p:cNvPr id="5" name="Footer Placeholder 4"/>
          <p:cNvSpPr>
            <a:spLocks noGrp="1"/>
          </p:cNvSpPr>
          <p:nvPr>
            <p:ph type="ftr" sz="quarter" idx="11"/>
          </p:nvPr>
        </p:nvSpPr>
        <p:spPr>
          <a:xfrm>
            <a:off x="581193" y="4463859"/>
            <a:ext cx="5922209" cy="273844"/>
          </a:xfrm>
        </p:spPr>
        <p:txBody>
          <a:bodyPr/>
          <a:lstStyle/>
          <a:p>
            <a:pPr defTabSz="342900">
              <a:buClrTx/>
              <a:defRPr/>
            </a:pPr>
            <a:endParaRPr lang="en-US" kern="1200" dirty="0">
              <a:solidFill>
                <a:srgbClr val="ED8428"/>
              </a:solidFill>
              <a:latin typeface="Gill Sans MT" panose="020B0502020104020203"/>
              <a:ea typeface="+mn-ea"/>
              <a:cs typeface="+mn-cs"/>
            </a:endParaRPr>
          </a:p>
        </p:txBody>
      </p:sp>
      <p:sp>
        <p:nvSpPr>
          <p:cNvPr id="6" name="Slide Number Placeholder 5"/>
          <p:cNvSpPr>
            <a:spLocks noGrp="1"/>
          </p:cNvSpPr>
          <p:nvPr>
            <p:ph type="sldNum" sz="quarter" idx="12"/>
          </p:nvPr>
        </p:nvSpPr>
        <p:spPr>
          <a:xfrm>
            <a:off x="7834962" y="4467103"/>
            <a:ext cx="873146" cy="273844"/>
          </a:xfrm>
        </p:spPr>
        <p:txBody>
          <a:bodyPr/>
          <a:lstStyle>
            <a:lvl1pPr>
              <a:defRPr>
                <a:solidFill>
                  <a:schemeClr val="accent1">
                    <a:lumMod val="75000"/>
                    <a:lumOff val="25000"/>
                  </a:schemeClr>
                </a:solidFill>
              </a:defRPr>
            </a:lvl1pPr>
          </a:lstStyle>
          <a:p>
            <a:pPr defTabSz="342900">
              <a:buClrTx/>
              <a:defRPr/>
            </a:pPr>
            <a:fld id="{D57F1E4F-1CFF-5643-939E-217C01CDF565}" type="slidenum">
              <a:rPr lang="en-US" kern="1200" smtClean="0">
                <a:solidFill>
                  <a:srgbClr val="465359">
                    <a:lumMod val="75000"/>
                    <a:lumOff val="25000"/>
                  </a:srgbClr>
                </a:solidFill>
                <a:latin typeface="Gill Sans MT" panose="020B0502020104020203"/>
                <a:ea typeface="+mn-ea"/>
                <a:cs typeface="+mn-cs"/>
              </a:rPr>
              <a:pPr defTabSz="342900">
                <a:buClrTx/>
                <a:defRPr/>
              </a:pPr>
              <a:t>‹#›</a:t>
            </a:fld>
            <a:endParaRPr lang="en-US" kern="1200" dirty="0">
              <a:solidFill>
                <a:srgbClr val="465359">
                  <a:lumMod val="75000"/>
                  <a:lumOff val="25000"/>
                </a:srgbClr>
              </a:solidFill>
              <a:latin typeface="Gill Sans MT" panose="020B0502020104020203"/>
              <a:ea typeface="+mn-ea"/>
              <a:cs typeface="+mn-cs"/>
            </a:endParaRPr>
          </a:p>
        </p:txBody>
      </p:sp>
    </p:spTree>
    <p:extLst>
      <p:ext uri="{BB962C8B-B14F-4D97-AF65-F5344CB8AC3E}">
        <p14:creationId xmlns:p14="http://schemas.microsoft.com/office/powerpoint/2010/main" val="281812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528843"/>
            <a:ext cx="8272212" cy="89216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1752002"/>
            <a:ext cx="8272212" cy="2642096"/>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4467103"/>
            <a:ext cx="2133599" cy="273844"/>
          </a:xfrm>
          <a:prstGeom prst="rect">
            <a:avLst/>
          </a:prstGeom>
        </p:spPr>
        <p:txBody>
          <a:bodyPr vert="horz" lIns="91440" tIns="45720" rIns="91440" bIns="45720" rtlCol="0" anchor="ctr"/>
          <a:lstStyle>
            <a:lvl1pPr algn="r">
              <a:defRPr sz="675">
                <a:solidFill>
                  <a:schemeClr val="accent2"/>
                </a:solidFill>
              </a:defRPr>
            </a:lvl1pPr>
          </a:lstStyle>
          <a:p>
            <a:pPr defTabSz="342900">
              <a:buClrTx/>
              <a:defRPr/>
            </a:pPr>
            <a:fld id="{B61BEF0D-F0BB-DE4B-95CE-6DB70DBA9567}" type="datetimeFigureOut">
              <a:rPr lang="en-US" kern="1200" smtClean="0">
                <a:solidFill>
                  <a:srgbClr val="ED8428"/>
                </a:solidFill>
                <a:latin typeface="Gill Sans MT" panose="020B0502020104020203"/>
                <a:ea typeface="+mn-ea"/>
                <a:cs typeface="+mn-cs"/>
              </a:rPr>
              <a:pPr defTabSz="342900">
                <a:buClrTx/>
                <a:defRPr/>
              </a:pPr>
              <a:t>10/3/2019</a:t>
            </a:fld>
            <a:endParaRPr lang="en-US" kern="1200" dirty="0">
              <a:solidFill>
                <a:srgbClr val="ED8428"/>
              </a:solidFill>
              <a:latin typeface="Gill Sans MT" panose="020B0502020104020203"/>
              <a:ea typeface="+mn-ea"/>
              <a:cs typeface="+mn-cs"/>
            </a:endParaRPr>
          </a:p>
        </p:txBody>
      </p:sp>
      <p:sp>
        <p:nvSpPr>
          <p:cNvPr id="5" name="Footer Placeholder 4"/>
          <p:cNvSpPr>
            <a:spLocks noGrp="1"/>
          </p:cNvSpPr>
          <p:nvPr>
            <p:ph type="ftr" sz="quarter" idx="3"/>
          </p:nvPr>
        </p:nvSpPr>
        <p:spPr>
          <a:xfrm>
            <a:off x="435894" y="4463859"/>
            <a:ext cx="5187908" cy="273844"/>
          </a:xfrm>
          <a:prstGeom prst="rect">
            <a:avLst/>
          </a:prstGeom>
        </p:spPr>
        <p:txBody>
          <a:bodyPr vert="horz" lIns="91440" tIns="45720" rIns="91440" bIns="45720" rtlCol="0" anchor="ctr"/>
          <a:lstStyle>
            <a:lvl1pPr algn="l">
              <a:defRPr sz="675" cap="all">
                <a:solidFill>
                  <a:schemeClr val="accent2"/>
                </a:solidFill>
              </a:defRPr>
            </a:lvl1pPr>
          </a:lstStyle>
          <a:p>
            <a:pPr defTabSz="342900">
              <a:buClrTx/>
              <a:defRPr/>
            </a:pPr>
            <a:endParaRPr lang="en-US" kern="1200" dirty="0">
              <a:solidFill>
                <a:srgbClr val="ED8428"/>
              </a:solidFill>
              <a:latin typeface="Gill Sans MT" panose="020B0502020104020203"/>
              <a:ea typeface="+mn-ea"/>
              <a:cs typeface="+mn-cs"/>
            </a:endParaRPr>
          </a:p>
        </p:txBody>
      </p:sp>
      <p:sp>
        <p:nvSpPr>
          <p:cNvPr id="6" name="Slide Number Placeholder 5"/>
          <p:cNvSpPr>
            <a:spLocks noGrp="1"/>
          </p:cNvSpPr>
          <p:nvPr>
            <p:ph type="sldNum" sz="quarter" idx="4"/>
          </p:nvPr>
        </p:nvSpPr>
        <p:spPr>
          <a:xfrm>
            <a:off x="7918725" y="4467103"/>
            <a:ext cx="789383" cy="273844"/>
          </a:xfrm>
          <a:prstGeom prst="rect">
            <a:avLst/>
          </a:prstGeom>
        </p:spPr>
        <p:txBody>
          <a:bodyPr vert="horz" lIns="91440" tIns="45720" rIns="91440" bIns="45720" rtlCol="0" anchor="ctr"/>
          <a:lstStyle>
            <a:lvl1pPr algn="r">
              <a:defRPr sz="675">
                <a:solidFill>
                  <a:schemeClr val="accent2"/>
                </a:solidFill>
              </a:defRPr>
            </a:lvl1pPr>
          </a:lstStyle>
          <a:p>
            <a:pPr defTabSz="342900">
              <a:buClrTx/>
              <a:defRPr/>
            </a:pPr>
            <a:fld id="{D57F1E4F-1CFF-5643-939E-217C01CDF565}" type="slidenum">
              <a:rPr lang="en-US" kern="1200" smtClean="0">
                <a:solidFill>
                  <a:srgbClr val="ED8428"/>
                </a:solidFill>
                <a:latin typeface="Gill Sans MT" panose="020B0502020104020203"/>
                <a:ea typeface="+mn-ea"/>
                <a:cs typeface="+mn-cs"/>
              </a:rPr>
              <a:pPr defTabSz="342900">
                <a:buClrTx/>
                <a:defRPr/>
              </a:pPr>
              <a:t>‹#›</a:t>
            </a:fld>
            <a:endParaRPr lang="en-US" kern="1200" dirty="0">
              <a:solidFill>
                <a:srgbClr val="ED8428"/>
              </a:solidFill>
              <a:latin typeface="Gill Sans MT" panose="020B0502020104020203"/>
              <a:ea typeface="+mn-ea"/>
              <a:cs typeface="+mn-cs"/>
            </a:endParaRPr>
          </a:p>
        </p:txBody>
      </p:sp>
      <p:sp>
        <p:nvSpPr>
          <p:cNvPr id="9" name="Rectangle 8"/>
          <p:cNvSpPr/>
          <p:nvPr/>
        </p:nvSpPr>
        <p:spPr>
          <a:xfrm>
            <a:off x="334901" y="342900"/>
            <a:ext cx="2777490" cy="712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340232"/>
            <a:ext cx="2777490" cy="7391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342900"/>
            <a:ext cx="2777490" cy="685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31649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mailto:jonesg@evangel.ed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208413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NO SHAME NO GAIN: The role of shame in the counseling process</a:t>
            </a:r>
            <a:endParaRPr dirty="0"/>
          </a:p>
        </p:txBody>
      </p:sp>
      <p:sp>
        <p:nvSpPr>
          <p:cNvPr id="87" name="Google Shape;87;p13"/>
          <p:cNvSpPr txBox="1">
            <a:spLocks noGrp="1"/>
          </p:cNvSpPr>
          <p:nvPr>
            <p:ph type="subTitle" idx="1"/>
          </p:nvPr>
        </p:nvSpPr>
        <p:spPr>
          <a:xfrm>
            <a:off x="729627" y="3487270"/>
            <a:ext cx="7688100" cy="1183342"/>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MMCHA October 5, 2018</a:t>
            </a:r>
          </a:p>
          <a:p>
            <a:pPr marL="0" lvl="0" indent="0" algn="ctr" rtl="0">
              <a:spcBef>
                <a:spcPts val="0"/>
              </a:spcBef>
              <a:spcAft>
                <a:spcPts val="0"/>
              </a:spcAft>
              <a:buNone/>
            </a:pPr>
            <a:r>
              <a:rPr lang="en-US" dirty="0"/>
              <a:t>E. Grant Jones, </a:t>
            </a:r>
            <a:r>
              <a:rPr lang="en-US" dirty="0" err="1"/>
              <a:t>Phd</a:t>
            </a:r>
            <a:r>
              <a:rPr lang="en-US" dirty="0"/>
              <a:t>.</a:t>
            </a:r>
          </a:p>
          <a:p>
            <a:pPr marL="0" lvl="0" indent="0" algn="ctr" rtl="0">
              <a:spcBef>
                <a:spcPts val="0"/>
              </a:spcBef>
              <a:spcAft>
                <a:spcPts val="0"/>
              </a:spcAft>
              <a:buNone/>
            </a:pPr>
            <a:r>
              <a:rPr lang="en-US" dirty="0"/>
              <a:t>Evangel University</a:t>
            </a:r>
          </a:p>
          <a:p>
            <a:pPr marL="0" lvl="0" indent="0" algn="ctr" rtl="0">
              <a:spcBef>
                <a:spcPts val="0"/>
              </a:spcBef>
              <a:spcAft>
                <a:spcPts val="0"/>
              </a:spcAft>
              <a:buNone/>
            </a:pPr>
            <a:r>
              <a:rPr lang="en-US" dirty="0"/>
              <a:t>Gateway Counseling Center</a:t>
            </a:r>
            <a:endParaRPr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727650" y="1219200"/>
            <a:ext cx="7688700" cy="446638"/>
          </a:xfrm>
          <a:prstGeom prst="rect">
            <a:avLst/>
          </a:prstGeom>
        </p:spPr>
        <p:txBody>
          <a:bodyPr spcFirstLastPara="1" wrap="square" lIns="91425" tIns="91425" rIns="91425" bIns="91425" anchor="t" anchorCtr="0">
            <a:noAutofit/>
          </a:bodyPr>
          <a:lstStyle/>
          <a:p>
            <a:pPr marL="466344" lvl="0" indent="-466344" algn="l" rtl="0">
              <a:lnSpc>
                <a:spcPct val="200000"/>
              </a:lnSpc>
              <a:spcBef>
                <a:spcPts val="0"/>
              </a:spcBef>
              <a:spcAft>
                <a:spcPts val="0"/>
              </a:spcAft>
              <a:buNone/>
            </a:pPr>
            <a:r>
              <a:rPr lang="en" sz="1200" b="0" dirty="0"/>
              <a:t>de Hooge, I. E., Zeelenberg, M., &amp; Breugelmans, S. M. (2010)</a:t>
            </a:r>
            <a:endParaRPr sz="1200" b="0" dirty="0"/>
          </a:p>
        </p:txBody>
      </p:sp>
      <p:sp>
        <p:nvSpPr>
          <p:cNvPr id="148" name="Google Shape;148;p23"/>
          <p:cNvSpPr txBox="1">
            <a:spLocks noGrp="1"/>
          </p:cNvSpPr>
          <p:nvPr>
            <p:ph type="body" idx="1"/>
          </p:nvPr>
        </p:nvSpPr>
        <p:spPr>
          <a:xfrm>
            <a:off x="729450" y="1729212"/>
            <a:ext cx="7688700" cy="325606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“Shame is often perceived as an “ugly emotion,” involving a preoccupation with oneself and short-circuiting and behaviors other than social avoidance… The present findings show that this somewhat negative, ugly image of shame is only partially right, and that shame mainly activates approach behaviors to restore one’s self-image. Thus, shame can have positive effects and may therefore not be as ugly as is sometimes assumed.” (p 123)  </a:t>
            </a:r>
          </a:p>
          <a:p>
            <a:pPr marL="0" lvl="0" indent="0" algn="l" rtl="0">
              <a:spcBef>
                <a:spcPts val="0"/>
              </a:spcBef>
              <a:spcAft>
                <a:spcPts val="0"/>
              </a:spcAft>
              <a:buNone/>
            </a:pPr>
            <a:r>
              <a:rPr lang="en" dirty="0"/>
              <a:t>Performed five studies on undergraduate university students to explore whether or not shame has only withdrawal effects, or if the emotions can result in restorative actions as well. The five separate studies included the response to a “shameful” experience by the undergraduate students, and the responses were interpreted through the lenses of restorative actions or protective (often withdrawal) actions.</a:t>
            </a:r>
          </a:p>
          <a:p>
            <a:pPr marL="0" lvl="0" indent="0" algn="l" rtl="0">
              <a:spcBef>
                <a:spcPts val="0"/>
              </a:spcBef>
              <a:spcAft>
                <a:spcPts val="0"/>
              </a:spcAft>
              <a:buNone/>
            </a:pPr>
            <a:r>
              <a:rPr lang="en" dirty="0"/>
              <a:t> </a:t>
            </a:r>
            <a:endParaRPr lang="en-US" dirty="0"/>
          </a:p>
          <a:p>
            <a:pPr marL="0" lvl="0" indent="0" algn="l" rtl="0">
              <a:spcBef>
                <a:spcPts val="0"/>
              </a:spcBef>
              <a:spcAft>
                <a:spcPts val="0"/>
              </a:spcAft>
              <a:buNone/>
            </a:pPr>
            <a:r>
              <a:rPr lang="en-US" dirty="0"/>
              <a:t>This article highlights the potential moderating factors in the shame responses of restoration or protection (whether the restoration seems impossible or too risky) and the importance of community, unconditional positive regard/acceptance, and the reintegration of the self through being known in helping persons move toward restorative actions in the face of shame. </a:t>
            </a:r>
          </a:p>
          <a:p>
            <a:pPr marL="0" lvl="0" indent="0" algn="l" rtl="0">
              <a:spcBef>
                <a:spcPts val="1600"/>
              </a:spcBef>
              <a:spcAft>
                <a:spcPts val="1600"/>
              </a:spcAft>
              <a:buNone/>
            </a:pPr>
            <a:endParaRPr lang="en" dirty="0"/>
          </a:p>
        </p:txBody>
      </p:sp>
      <p:sp>
        <p:nvSpPr>
          <p:cNvPr id="149" name="Google Shape;149;p23"/>
          <p:cNvSpPr txBox="1"/>
          <p:nvPr/>
        </p:nvSpPr>
        <p:spPr>
          <a:xfrm>
            <a:off x="749850" y="365700"/>
            <a:ext cx="7644300" cy="853500"/>
          </a:xfrm>
          <a:prstGeom prst="rect">
            <a:avLst/>
          </a:prstGeom>
          <a:noFill/>
          <a:ln>
            <a:noFill/>
          </a:ln>
        </p:spPr>
        <p:txBody>
          <a:bodyPr spcFirstLastPara="1" wrap="square" lIns="91425" tIns="91425" rIns="91425" bIns="91425" anchor="t" anchorCtr="0">
            <a:noAutofit/>
          </a:bodyPr>
          <a:lstStyle/>
          <a:p>
            <a:pPr marL="466344" lvl="0" indent="-466344" algn="ctr" rtl="0">
              <a:lnSpc>
                <a:spcPct val="200000"/>
              </a:lnSpc>
              <a:spcBef>
                <a:spcPts val="0"/>
              </a:spcBef>
              <a:spcAft>
                <a:spcPts val="0"/>
              </a:spcAft>
              <a:buNone/>
            </a:pPr>
            <a:r>
              <a:rPr lang="en" sz="2400" b="1">
                <a:solidFill>
                  <a:schemeClr val="dk2"/>
                </a:solidFill>
                <a:latin typeface="Raleway"/>
                <a:ea typeface="Raleway"/>
                <a:cs typeface="Raleway"/>
                <a:sym typeface="Raleway"/>
              </a:rPr>
              <a:t> Restore and protect motivations following shame.</a:t>
            </a:r>
            <a:endParaRPr sz="2400" b="1"/>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4"/>
          <p:cNvSpPr>
            <a:spLocks noGrp="1"/>
          </p:cNvSpPr>
          <p:nvPr>
            <p:ph type="body" idx="1"/>
          </p:nvPr>
        </p:nvSpPr>
        <p:spPr>
          <a:xfrm>
            <a:off x="903153" y="1303735"/>
            <a:ext cx="3030141" cy="550069"/>
          </a:xfrm>
        </p:spPr>
        <p:txBody>
          <a:bodyPr/>
          <a:lstStyle/>
          <a:p>
            <a:pPr algn="ctr" eaLnBrk="1" hangingPunct="1">
              <a:buFont typeface="Wingdings 2" panose="05020102010507070707" pitchFamily="18" charset="2"/>
              <a:buNone/>
            </a:pPr>
            <a:r>
              <a:rPr lang="en-US" altLang="en-US" sz="2100" dirty="0"/>
              <a:t>GUILT</a:t>
            </a:r>
            <a:endParaRPr lang="en-US" altLang="en-US" dirty="0"/>
          </a:p>
        </p:txBody>
      </p:sp>
      <p:sp>
        <p:nvSpPr>
          <p:cNvPr id="9219" name="Text Placeholder 6"/>
          <p:cNvSpPr>
            <a:spLocks noGrp="1"/>
          </p:cNvSpPr>
          <p:nvPr>
            <p:ph type="body" sz="half" idx="3"/>
          </p:nvPr>
        </p:nvSpPr>
        <p:spPr>
          <a:xfrm>
            <a:off x="5210112" y="1288492"/>
            <a:ext cx="3031331" cy="548879"/>
          </a:xfrm>
        </p:spPr>
        <p:txBody>
          <a:bodyPr/>
          <a:lstStyle/>
          <a:p>
            <a:pPr algn="ctr" eaLnBrk="1" hangingPunct="1">
              <a:buFont typeface="Wingdings 2" panose="05020102010507070707" pitchFamily="18" charset="2"/>
              <a:buNone/>
            </a:pPr>
            <a:r>
              <a:rPr lang="en-US" altLang="en-US" sz="2100" dirty="0"/>
              <a:t>SHAME</a:t>
            </a:r>
          </a:p>
        </p:txBody>
      </p:sp>
      <p:sp>
        <p:nvSpPr>
          <p:cNvPr id="6" name="Content Placeholder 5"/>
          <p:cNvSpPr>
            <a:spLocks noGrp="1"/>
          </p:cNvSpPr>
          <p:nvPr>
            <p:ph sz="quarter" idx="2"/>
          </p:nvPr>
        </p:nvSpPr>
        <p:spPr>
          <a:xfrm>
            <a:off x="435896" y="1853805"/>
            <a:ext cx="3964656" cy="2863453"/>
          </a:xfrm>
        </p:spPr>
        <p:txBody>
          <a:bodyPr>
            <a:noAutofit/>
          </a:bodyPr>
          <a:lstStyle/>
          <a:p>
            <a:pPr marL="205740" indent="-205740">
              <a:spcAft>
                <a:spcPts val="0"/>
              </a:spcAft>
              <a:buFont typeface="Wingdings 2"/>
              <a:buChar char=""/>
              <a:defRPr/>
            </a:pPr>
            <a:r>
              <a:rPr lang="en-US" sz="1800" dirty="0"/>
              <a:t>Violation of a standard, law, or code of conduct</a:t>
            </a:r>
          </a:p>
          <a:p>
            <a:pPr marL="205740" indent="-205740">
              <a:spcAft>
                <a:spcPts val="0"/>
              </a:spcAft>
              <a:buFont typeface="Wingdings 2"/>
              <a:buChar char=""/>
              <a:defRPr/>
            </a:pPr>
            <a:r>
              <a:rPr lang="en-US" sz="1800" dirty="0"/>
              <a:t>Can point to or identify the specific </a:t>
            </a:r>
            <a:r>
              <a:rPr lang="en-US" sz="1800" u="sng" dirty="0"/>
              <a:t>behavior</a:t>
            </a:r>
            <a:r>
              <a:rPr lang="en-US" sz="1800" dirty="0"/>
              <a:t> that has been violated</a:t>
            </a:r>
          </a:p>
          <a:p>
            <a:pPr marL="205740" indent="-205740">
              <a:spcAft>
                <a:spcPts val="0"/>
              </a:spcAft>
              <a:buFont typeface="Wingdings 2"/>
              <a:buChar char=""/>
              <a:defRPr/>
            </a:pPr>
            <a:r>
              <a:rPr lang="en-US" sz="1800" dirty="0"/>
              <a:t>“I have done wrong”</a:t>
            </a:r>
          </a:p>
          <a:p>
            <a:pPr marL="205740" indent="-205740">
              <a:spcAft>
                <a:spcPts val="0"/>
              </a:spcAft>
              <a:buFont typeface="Wingdings 2"/>
              <a:buChar char=""/>
              <a:defRPr/>
            </a:pPr>
            <a:r>
              <a:rPr lang="en-US" sz="1800" dirty="0"/>
              <a:t>Purpose of healthy guilt: set limits and boundaries, gives person permission to be a human being, creates a need for a higher power</a:t>
            </a:r>
          </a:p>
        </p:txBody>
      </p:sp>
      <p:sp>
        <p:nvSpPr>
          <p:cNvPr id="8" name="Content Placeholder 7"/>
          <p:cNvSpPr>
            <a:spLocks noGrp="1"/>
          </p:cNvSpPr>
          <p:nvPr>
            <p:ph sz="quarter" idx="4"/>
          </p:nvPr>
        </p:nvSpPr>
        <p:spPr>
          <a:xfrm>
            <a:off x="4743450" y="1853804"/>
            <a:ext cx="3964657" cy="2865834"/>
          </a:xfrm>
        </p:spPr>
        <p:txBody>
          <a:bodyPr>
            <a:normAutofit/>
          </a:bodyPr>
          <a:lstStyle/>
          <a:p>
            <a:pPr marL="205740" indent="-205740">
              <a:spcAft>
                <a:spcPts val="0"/>
              </a:spcAft>
              <a:buFont typeface="Wingdings 2"/>
              <a:buChar char=""/>
              <a:defRPr/>
            </a:pPr>
            <a:r>
              <a:rPr lang="en-US" sz="1800" dirty="0"/>
              <a:t>A self-negation affective state or a negative self-assessment</a:t>
            </a:r>
          </a:p>
          <a:p>
            <a:pPr marL="205740" indent="-205740">
              <a:spcAft>
                <a:spcPts val="0"/>
              </a:spcAft>
              <a:buFont typeface="Wingdings 2"/>
              <a:buChar char=""/>
              <a:defRPr/>
            </a:pPr>
            <a:r>
              <a:rPr lang="en-US" sz="1800" dirty="0"/>
              <a:t>Still can point to the act which created the negative affect</a:t>
            </a:r>
          </a:p>
          <a:p>
            <a:pPr marL="205740" indent="-205740">
              <a:spcAft>
                <a:spcPts val="0"/>
              </a:spcAft>
              <a:buFont typeface="Wingdings 2"/>
              <a:buChar char=""/>
              <a:defRPr/>
            </a:pPr>
            <a:r>
              <a:rPr lang="en-US" sz="1800" dirty="0"/>
              <a:t>“I am wrong”</a:t>
            </a:r>
          </a:p>
          <a:p>
            <a:pPr marL="205740" indent="-205740">
              <a:spcAft>
                <a:spcPts val="0"/>
              </a:spcAft>
              <a:buFont typeface="Wingdings 2"/>
              <a:buChar char=""/>
              <a:defRPr/>
            </a:pPr>
            <a:r>
              <a:rPr lang="en-US" sz="1800" dirty="0"/>
              <a:t>Purpose of healthy shame: Take responsibility of behavior so can change destructive acts</a:t>
            </a:r>
          </a:p>
        </p:txBody>
      </p:sp>
      <p:sp>
        <p:nvSpPr>
          <p:cNvPr id="9222" name="Title 3"/>
          <p:cNvSpPr>
            <a:spLocks noGrp="1"/>
          </p:cNvSpPr>
          <p:nvPr>
            <p:ph type="title"/>
          </p:nvPr>
        </p:nvSpPr>
        <p:spPr/>
        <p:txBody>
          <a:bodyPr>
            <a:normAutofit/>
          </a:bodyPr>
          <a:lstStyle/>
          <a:p>
            <a:pPr eaLnBrk="1" hangingPunct="1"/>
            <a:r>
              <a:rPr lang="en-US" altLang="en-US" sz="2700" dirty="0"/>
              <a:t>GUILT VS SHAME</a:t>
            </a:r>
          </a:p>
        </p:txBody>
      </p:sp>
    </p:spTree>
    <p:extLst>
      <p:ext uri="{BB962C8B-B14F-4D97-AF65-F5344CB8AC3E}">
        <p14:creationId xmlns:p14="http://schemas.microsoft.com/office/powerpoint/2010/main" val="3119739894"/>
      </p:ext>
    </p:extLst>
  </p:cSld>
  <p:clrMapOvr>
    <a:masterClrMapping/>
  </p:clrMapOvr>
  <p:transition spd="med">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blinds(horizontal)">
                                      <p:cBhvr>
                                        <p:cTn id="27" dur="500"/>
                                        <p:tgtEl>
                                          <p:spTgt spid="8">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blinds(horizontal)">
                                      <p:cBhvr>
                                        <p:cTn id="32" dur="500"/>
                                        <p:tgtEl>
                                          <p:spTgt spid="8">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blinds(horizontal)">
                                      <p:cBhvr>
                                        <p:cTn id="37" dur="500"/>
                                        <p:tgtEl>
                                          <p:spTgt spid="8">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blinds(horizontal)">
                                      <p:cBhvr>
                                        <p:cTn id="4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idx="1"/>
          </p:nvPr>
        </p:nvSpPr>
        <p:spPr>
          <a:xfrm>
            <a:off x="903153" y="1303735"/>
            <a:ext cx="3030141" cy="550069"/>
          </a:xfrm>
        </p:spPr>
        <p:txBody>
          <a:bodyPr/>
          <a:lstStyle/>
          <a:p>
            <a:pPr algn="ctr" eaLnBrk="1" hangingPunct="1"/>
            <a:r>
              <a:rPr lang="en-US" altLang="en-US" sz="2100" dirty="0"/>
              <a:t>TOXIC GUILT</a:t>
            </a:r>
          </a:p>
        </p:txBody>
      </p:sp>
      <p:sp>
        <p:nvSpPr>
          <p:cNvPr id="10243" name="Text Placeholder 2"/>
          <p:cNvSpPr>
            <a:spLocks noGrp="1"/>
          </p:cNvSpPr>
          <p:nvPr>
            <p:ph type="body" sz="half" idx="3"/>
          </p:nvPr>
        </p:nvSpPr>
        <p:spPr>
          <a:xfrm>
            <a:off x="5210112" y="1304925"/>
            <a:ext cx="3031331" cy="548879"/>
          </a:xfrm>
        </p:spPr>
        <p:txBody>
          <a:bodyPr/>
          <a:lstStyle/>
          <a:p>
            <a:pPr algn="ctr" eaLnBrk="1" hangingPunct="1"/>
            <a:r>
              <a:rPr lang="en-US" altLang="en-US" sz="2100" dirty="0"/>
              <a:t>TOXIC SHAME</a:t>
            </a:r>
          </a:p>
        </p:txBody>
      </p:sp>
      <p:sp>
        <p:nvSpPr>
          <p:cNvPr id="14340" name="Content Placeholder 3"/>
          <p:cNvSpPr>
            <a:spLocks noGrp="1"/>
          </p:cNvSpPr>
          <p:nvPr>
            <p:ph sz="quarter" idx="2"/>
          </p:nvPr>
        </p:nvSpPr>
        <p:spPr>
          <a:xfrm>
            <a:off x="435896" y="1853805"/>
            <a:ext cx="3964656" cy="2863453"/>
          </a:xfrm>
        </p:spPr>
        <p:txBody>
          <a:bodyPr>
            <a:normAutofit/>
          </a:bodyPr>
          <a:lstStyle/>
          <a:p>
            <a:pPr eaLnBrk="1" hangingPunct="1"/>
            <a:r>
              <a:rPr lang="en-US" altLang="en-US" sz="1800" dirty="0"/>
              <a:t>Blames self for something not done or not responsible for</a:t>
            </a:r>
          </a:p>
          <a:p>
            <a:pPr eaLnBrk="1" hangingPunct="1"/>
            <a:r>
              <a:rPr lang="en-US" altLang="en-US" sz="1800" dirty="0"/>
              <a:t>“It’s my fault” when not</a:t>
            </a:r>
          </a:p>
          <a:p>
            <a:pPr eaLnBrk="1" hangingPunct="1"/>
            <a:r>
              <a:rPr lang="en-US" altLang="en-US" sz="1800" dirty="0"/>
              <a:t>“I did bad”</a:t>
            </a:r>
          </a:p>
        </p:txBody>
      </p:sp>
      <p:sp>
        <p:nvSpPr>
          <p:cNvPr id="14341" name="Content Placeholder 4"/>
          <p:cNvSpPr>
            <a:spLocks noGrp="1"/>
          </p:cNvSpPr>
          <p:nvPr>
            <p:ph sz="quarter" idx="4"/>
          </p:nvPr>
        </p:nvSpPr>
        <p:spPr>
          <a:xfrm>
            <a:off x="4743450" y="1853804"/>
            <a:ext cx="3964657" cy="2865834"/>
          </a:xfrm>
        </p:spPr>
        <p:txBody>
          <a:bodyPr>
            <a:normAutofit/>
          </a:bodyPr>
          <a:lstStyle/>
          <a:p>
            <a:pPr eaLnBrk="1" hangingPunct="1"/>
            <a:r>
              <a:rPr lang="en-US" altLang="en-US" sz="1800" dirty="0"/>
              <a:t>Internalize the shame: I’m not good enough</a:t>
            </a:r>
          </a:p>
          <a:p>
            <a:pPr eaLnBrk="1" hangingPunct="1"/>
            <a:r>
              <a:rPr lang="en-US" altLang="en-US" sz="1800" dirty="0"/>
              <a:t>The fault is on the personhood and not the behavior;  A defect or flaw in the persons makeup now is the source of attention</a:t>
            </a:r>
          </a:p>
          <a:p>
            <a:pPr eaLnBrk="1" hangingPunct="1"/>
            <a:r>
              <a:rPr lang="en-US" altLang="en-US" sz="1800" dirty="0"/>
              <a:t>“I am bad” (person)</a:t>
            </a:r>
          </a:p>
        </p:txBody>
      </p:sp>
      <p:sp>
        <p:nvSpPr>
          <p:cNvPr id="10246" name="Title 5"/>
          <p:cNvSpPr>
            <a:spLocks noGrp="1"/>
          </p:cNvSpPr>
          <p:nvPr>
            <p:ph type="title"/>
          </p:nvPr>
        </p:nvSpPr>
        <p:spPr/>
        <p:txBody>
          <a:bodyPr>
            <a:normAutofit/>
          </a:bodyPr>
          <a:lstStyle/>
          <a:p>
            <a:pPr eaLnBrk="1" hangingPunct="1"/>
            <a:r>
              <a:rPr lang="en-US" altLang="en-US" sz="2700" dirty="0"/>
              <a:t>TOXIC GUILT vs TOXIC SHAME</a:t>
            </a:r>
          </a:p>
        </p:txBody>
      </p:sp>
    </p:spTree>
    <p:extLst>
      <p:ext uri="{BB962C8B-B14F-4D97-AF65-F5344CB8AC3E}">
        <p14:creationId xmlns:p14="http://schemas.microsoft.com/office/powerpoint/2010/main" val="13394056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box(in)">
                                      <p:cBhvr>
                                        <p:cTn id="7" dur="500"/>
                                        <p:tgtEl>
                                          <p:spTgt spid="143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box(in)">
                                      <p:cBhvr>
                                        <p:cTn id="12" dur="500"/>
                                        <p:tgtEl>
                                          <p:spTgt spid="1434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box(in)">
                                      <p:cBhvr>
                                        <p:cTn id="17" dur="500"/>
                                        <p:tgtEl>
                                          <p:spTgt spid="1434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4341">
                                            <p:txEl>
                                              <p:pRg st="0" end="0"/>
                                            </p:txEl>
                                          </p:spTgt>
                                        </p:tgtEl>
                                        <p:attrNameLst>
                                          <p:attrName>style.visibility</p:attrName>
                                        </p:attrNameLst>
                                      </p:cBhvr>
                                      <p:to>
                                        <p:strVal val="visible"/>
                                      </p:to>
                                    </p:set>
                                    <p:animEffect transition="in" filter="box(in)">
                                      <p:cBhvr>
                                        <p:cTn id="22" dur="500"/>
                                        <p:tgtEl>
                                          <p:spTgt spid="14341">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4341">
                                            <p:txEl>
                                              <p:pRg st="1" end="1"/>
                                            </p:txEl>
                                          </p:spTgt>
                                        </p:tgtEl>
                                        <p:attrNameLst>
                                          <p:attrName>style.visibility</p:attrName>
                                        </p:attrNameLst>
                                      </p:cBhvr>
                                      <p:to>
                                        <p:strVal val="visible"/>
                                      </p:to>
                                    </p:set>
                                    <p:animEffect transition="in" filter="box(in)">
                                      <p:cBhvr>
                                        <p:cTn id="27" dur="500"/>
                                        <p:tgtEl>
                                          <p:spTgt spid="14341">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4341">
                                            <p:txEl>
                                              <p:pRg st="2" end="2"/>
                                            </p:txEl>
                                          </p:spTgt>
                                        </p:tgtEl>
                                        <p:attrNameLst>
                                          <p:attrName>style.visibility</p:attrName>
                                        </p:attrNameLst>
                                      </p:cBhvr>
                                      <p:to>
                                        <p:strVal val="visible"/>
                                      </p:to>
                                    </p:set>
                                    <p:animEffect transition="in" filter="box(in)">
                                      <p:cBhvr>
                                        <p:cTn id="32" dur="500"/>
                                        <p:tgtEl>
                                          <p:spTgt spid="143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EC2F7C-6FC1-43A0-8413-981AE6EA10C6}"/>
              </a:ext>
            </a:extLst>
          </p:cNvPr>
          <p:cNvSpPr>
            <a:spLocks noGrp="1"/>
          </p:cNvSpPr>
          <p:nvPr>
            <p:ph type="title"/>
          </p:nvPr>
        </p:nvSpPr>
        <p:spPr/>
        <p:txBody>
          <a:bodyPr/>
          <a:lstStyle/>
          <a:p>
            <a:r>
              <a:rPr lang="en-US" dirty="0"/>
              <a:t>2.  Effects of shame on mental health</a:t>
            </a:r>
          </a:p>
        </p:txBody>
      </p:sp>
      <p:sp>
        <p:nvSpPr>
          <p:cNvPr id="3" name="Text Placeholder 2">
            <a:extLst>
              <a:ext uri="{FF2B5EF4-FFF2-40B4-BE49-F238E27FC236}">
                <a16:creationId xmlns:a16="http://schemas.microsoft.com/office/drawing/2014/main" xmlns="" id="{2408F32E-E4CA-4523-AF3A-24B955F85775}"/>
              </a:ext>
            </a:extLst>
          </p:cNvPr>
          <p:cNvSpPr>
            <a:spLocks noGrp="1"/>
          </p:cNvSpPr>
          <p:nvPr>
            <p:ph type="body" idx="1"/>
          </p:nvPr>
        </p:nvSpPr>
        <p:spPr>
          <a:xfrm>
            <a:off x="729450" y="2078875"/>
            <a:ext cx="7688700" cy="2773782"/>
          </a:xfrm>
        </p:spPr>
        <p:txBody>
          <a:bodyPr>
            <a:normAutofit fontScale="92500" lnSpcReduction="20000"/>
          </a:bodyPr>
          <a:lstStyle/>
          <a:p>
            <a:pPr marL="146050" indent="0">
              <a:buNone/>
            </a:pPr>
            <a:r>
              <a:rPr lang="en-US" dirty="0"/>
              <a:t>Shame has been implicated in creating the following (Not given the references for space effects):</a:t>
            </a:r>
          </a:p>
          <a:p>
            <a:r>
              <a:rPr lang="en-US" dirty="0"/>
              <a:t>Depression</a:t>
            </a:r>
          </a:p>
          <a:p>
            <a:r>
              <a:rPr lang="en-US" dirty="0"/>
              <a:t>PTSD</a:t>
            </a:r>
          </a:p>
          <a:p>
            <a:r>
              <a:rPr lang="en-US" dirty="0"/>
              <a:t>Violence</a:t>
            </a:r>
          </a:p>
          <a:p>
            <a:r>
              <a:rPr lang="en-US" dirty="0"/>
              <a:t>Sexual assault</a:t>
            </a:r>
          </a:p>
          <a:p>
            <a:r>
              <a:rPr lang="en-US" dirty="0"/>
              <a:t>Anxiety</a:t>
            </a:r>
          </a:p>
          <a:p>
            <a:r>
              <a:rPr lang="en-US" dirty="0"/>
              <a:t>Dissociation</a:t>
            </a:r>
          </a:p>
          <a:p>
            <a:r>
              <a:rPr lang="en-US" dirty="0"/>
              <a:t>Alcoholism and substance abuse</a:t>
            </a:r>
          </a:p>
          <a:p>
            <a:r>
              <a:rPr lang="en-US" dirty="0"/>
              <a:t>Process addictions</a:t>
            </a:r>
          </a:p>
          <a:p>
            <a:r>
              <a:rPr lang="en-US" dirty="0"/>
              <a:t>Co-dependency</a:t>
            </a:r>
          </a:p>
          <a:p>
            <a:r>
              <a:rPr lang="en-US" dirty="0"/>
              <a:t>Child abuse</a:t>
            </a:r>
          </a:p>
          <a:p>
            <a:r>
              <a:rPr lang="en-US" dirty="0"/>
              <a:t>Suicide ideation</a:t>
            </a:r>
          </a:p>
          <a:p>
            <a:r>
              <a:rPr lang="en-US" dirty="0"/>
              <a:t>Bullying</a:t>
            </a:r>
          </a:p>
          <a:p>
            <a:r>
              <a:rPr lang="en-US" dirty="0"/>
              <a:t>Eating disorders</a:t>
            </a:r>
          </a:p>
          <a:p>
            <a:pPr marL="146050" indent="0">
              <a:buNone/>
            </a:pPr>
            <a:endParaRPr lang="en-US" dirty="0"/>
          </a:p>
        </p:txBody>
      </p:sp>
    </p:spTree>
    <p:extLst>
      <p:ext uri="{BB962C8B-B14F-4D97-AF65-F5344CB8AC3E}">
        <p14:creationId xmlns:p14="http://schemas.microsoft.com/office/powerpoint/2010/main" val="217464839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3C4717-E1CB-4C1C-AFDF-4C1B4A1E2BF4}"/>
              </a:ext>
            </a:extLst>
          </p:cNvPr>
          <p:cNvSpPr>
            <a:spLocks noGrp="1"/>
          </p:cNvSpPr>
          <p:nvPr>
            <p:ph type="title"/>
          </p:nvPr>
        </p:nvSpPr>
        <p:spPr>
          <a:xfrm>
            <a:off x="729450" y="1140737"/>
            <a:ext cx="7688700" cy="479833"/>
          </a:xfrm>
        </p:spPr>
        <p:txBody>
          <a:bodyPr/>
          <a:lstStyle/>
          <a:p>
            <a:r>
              <a:rPr lang="en-US" dirty="0"/>
              <a:t>Some specific examples of how shame works</a:t>
            </a:r>
          </a:p>
        </p:txBody>
      </p:sp>
      <p:sp>
        <p:nvSpPr>
          <p:cNvPr id="3" name="Text Placeholder 2">
            <a:extLst>
              <a:ext uri="{FF2B5EF4-FFF2-40B4-BE49-F238E27FC236}">
                <a16:creationId xmlns:a16="http://schemas.microsoft.com/office/drawing/2014/main" xmlns="" id="{C6E4151F-3C6F-4451-9DCF-763DC0B81653}"/>
              </a:ext>
            </a:extLst>
          </p:cNvPr>
          <p:cNvSpPr>
            <a:spLocks noGrp="1"/>
          </p:cNvSpPr>
          <p:nvPr>
            <p:ph type="body" idx="1"/>
          </p:nvPr>
        </p:nvSpPr>
        <p:spPr>
          <a:xfrm>
            <a:off x="729450" y="1683945"/>
            <a:ext cx="7688700" cy="3459555"/>
          </a:xfrm>
        </p:spPr>
        <p:txBody>
          <a:bodyPr>
            <a:normAutofit lnSpcReduction="10000"/>
          </a:bodyPr>
          <a:lstStyle/>
          <a:p>
            <a:pPr marL="488950" indent="-342900">
              <a:buAutoNum type="arabicPeriod"/>
            </a:pPr>
            <a:r>
              <a:rPr lang="en-US" dirty="0"/>
              <a:t>In a veterans sample with PTSD, shame mediates the relationship between PTSD symptoms and verbal aggression.</a:t>
            </a:r>
          </a:p>
          <a:p>
            <a:pPr marL="488950" indent="-342900">
              <a:buAutoNum type="arabicPeriod" startAt="2"/>
            </a:pPr>
            <a:r>
              <a:rPr lang="en-US" dirty="0"/>
              <a:t>In another veterans PTSD sample, both guilt-related distress and shame was associated with PTSD severity but when shame was included, the variance went from 25% to 39%.</a:t>
            </a:r>
          </a:p>
          <a:p>
            <a:pPr marL="488950" indent="-342900">
              <a:buAutoNum type="arabicPeriod" startAt="3"/>
            </a:pPr>
            <a:r>
              <a:rPr lang="en-US" dirty="0"/>
              <a:t>In a study of college women who reported a history of completed or attempted sexual assault and reported it to at least one person, assault–related shame mediated the association between negative social reactions to disclosure and symptoms of PTSD, depression, and global distress.</a:t>
            </a:r>
          </a:p>
          <a:p>
            <a:pPr marL="488950" indent="-342900">
              <a:buAutoNum type="arabicPeriod" startAt="3"/>
            </a:pPr>
            <a:r>
              <a:rPr lang="en-US" dirty="0"/>
              <a:t>In another study of college women who reported a history of completed or attempted sexual assault and reported it to at least one person, both trauma-related shame and trauma-coping self-efficacy mediated the association between negative social reactions and PTSD symptoms.</a:t>
            </a:r>
          </a:p>
          <a:p>
            <a:pPr marL="488950" indent="-342900">
              <a:buAutoNum type="arabicPeriod" startAt="5"/>
            </a:pPr>
            <a:r>
              <a:rPr lang="en-US" dirty="0"/>
              <a:t>In a longitudinal study of Norwegian young adults exposed to childhood violence, shame and binge drinking where associated with revictimization, and not guilt.</a:t>
            </a:r>
          </a:p>
          <a:p>
            <a:pPr marL="488950" indent="-342900">
              <a:buAutoNum type="arabicPeriod" startAt="5"/>
            </a:pPr>
            <a:r>
              <a:rPr lang="en-US" dirty="0"/>
              <a:t>In a study of mothers who survived maltreatment and had a child between 2 – 5, maternal shame and alienation significantly predicted maternal trauma-related distress as well as well as children internalizing and externalizing symptoms.</a:t>
            </a:r>
          </a:p>
          <a:p>
            <a:pPr marL="488950" indent="-342900">
              <a:buAutoNum type="arabicPeriod" startAt="3"/>
            </a:pPr>
            <a:endParaRPr lang="en-US" dirty="0"/>
          </a:p>
        </p:txBody>
      </p:sp>
    </p:spTree>
    <p:extLst>
      <p:ext uri="{BB962C8B-B14F-4D97-AF65-F5344CB8AC3E}">
        <p14:creationId xmlns:p14="http://schemas.microsoft.com/office/powerpoint/2010/main" val="311495125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C52D24-574C-4DA5-9C9B-F5EDA88D85E5}"/>
              </a:ext>
            </a:extLst>
          </p:cNvPr>
          <p:cNvSpPr>
            <a:spLocks noGrp="1"/>
          </p:cNvSpPr>
          <p:nvPr>
            <p:ph type="title"/>
          </p:nvPr>
        </p:nvSpPr>
        <p:spPr/>
        <p:txBody>
          <a:bodyPr/>
          <a:lstStyle/>
          <a:p>
            <a:r>
              <a:rPr lang="en-US" dirty="0"/>
              <a:t>3.Shame effects in the counseling relationship</a:t>
            </a:r>
            <a:br>
              <a:rPr lang="en-US" dirty="0"/>
            </a:br>
            <a:endParaRPr lang="en-US" dirty="0"/>
          </a:p>
        </p:txBody>
      </p:sp>
      <p:sp>
        <p:nvSpPr>
          <p:cNvPr id="3" name="Text Placeholder 2">
            <a:extLst>
              <a:ext uri="{FF2B5EF4-FFF2-40B4-BE49-F238E27FC236}">
                <a16:creationId xmlns:a16="http://schemas.microsoft.com/office/drawing/2014/main" xmlns="" id="{1813D317-82C7-44D9-990F-F6D810B0E7E1}"/>
              </a:ext>
            </a:extLst>
          </p:cNvPr>
          <p:cNvSpPr>
            <a:spLocks noGrp="1"/>
          </p:cNvSpPr>
          <p:nvPr>
            <p:ph type="body" idx="1"/>
          </p:nvPr>
        </p:nvSpPr>
        <p:spPr>
          <a:xfrm>
            <a:off x="729450" y="2078875"/>
            <a:ext cx="7688700" cy="2674194"/>
          </a:xfrm>
        </p:spPr>
        <p:txBody>
          <a:bodyPr>
            <a:normAutofit lnSpcReduction="10000"/>
          </a:bodyPr>
          <a:lstStyle/>
          <a:p>
            <a:r>
              <a:rPr lang="en-US" dirty="0"/>
              <a:t>Shame is linked to nondisclosure in counseling.</a:t>
            </a:r>
          </a:p>
          <a:p>
            <a:r>
              <a:rPr lang="en-US" dirty="0"/>
              <a:t>People with shame will defend themselves against unwanted emotions by attacking self, attacking others, withdrawing, or avoiding.</a:t>
            </a:r>
          </a:p>
          <a:p>
            <a:r>
              <a:rPr lang="en-US" dirty="0"/>
              <a:t>Client distancing and coldness is related to poorer therapeutic prognosis and a negative therapeutic alliance.</a:t>
            </a:r>
          </a:p>
          <a:p>
            <a:r>
              <a:rPr lang="en-US" dirty="0"/>
              <a:t>Shame is linked to disrupting satisfactory intimate relationships and thus psychological well-being.</a:t>
            </a:r>
          </a:p>
          <a:p>
            <a:r>
              <a:rPr lang="en-US" dirty="0"/>
              <a:t>Shame has been identified as a mediating factor between relationship difficulties and depression.</a:t>
            </a:r>
          </a:p>
          <a:p>
            <a:r>
              <a:rPr lang="en-US" dirty="0"/>
              <a:t>Shame is related to an attribution style of using internal, stable, and uncontrollable factors in explain poor performance.</a:t>
            </a:r>
          </a:p>
          <a:p>
            <a:pPr marL="146050" indent="0">
              <a:buNone/>
            </a:pPr>
            <a:r>
              <a:rPr lang="en-US" dirty="0"/>
              <a:t>However, we know that a key factor for therapeutic success is the quality of the counseling relationship, with some studies showing that it accounts for 40% of the variance.</a:t>
            </a:r>
          </a:p>
        </p:txBody>
      </p:sp>
    </p:spTree>
    <p:extLst>
      <p:ext uri="{BB962C8B-B14F-4D97-AF65-F5344CB8AC3E}">
        <p14:creationId xmlns:p14="http://schemas.microsoft.com/office/powerpoint/2010/main" val="98508726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6395C4-FAD5-4B19-BF87-8E29795A171B}"/>
              </a:ext>
            </a:extLst>
          </p:cNvPr>
          <p:cNvSpPr>
            <a:spLocks noGrp="1"/>
          </p:cNvSpPr>
          <p:nvPr>
            <p:ph type="title"/>
          </p:nvPr>
        </p:nvSpPr>
        <p:spPr/>
        <p:txBody>
          <a:bodyPr/>
          <a:lstStyle/>
          <a:p>
            <a:r>
              <a:rPr lang="en-US" dirty="0"/>
              <a:t>Study by Black, et al (2013) findings</a:t>
            </a:r>
          </a:p>
        </p:txBody>
      </p:sp>
      <p:sp>
        <p:nvSpPr>
          <p:cNvPr id="3" name="Text Placeholder 2">
            <a:extLst>
              <a:ext uri="{FF2B5EF4-FFF2-40B4-BE49-F238E27FC236}">
                <a16:creationId xmlns:a16="http://schemas.microsoft.com/office/drawing/2014/main" xmlns="" id="{1F973678-E40C-4D43-B5BE-C7BBCA98000A}"/>
              </a:ext>
            </a:extLst>
          </p:cNvPr>
          <p:cNvSpPr>
            <a:spLocks noGrp="1"/>
          </p:cNvSpPr>
          <p:nvPr>
            <p:ph type="body" idx="1"/>
          </p:nvPr>
        </p:nvSpPr>
        <p:spPr>
          <a:xfrm>
            <a:off x="729450" y="2078875"/>
            <a:ext cx="7688700" cy="2610820"/>
          </a:xfrm>
        </p:spPr>
        <p:txBody>
          <a:bodyPr/>
          <a:lstStyle/>
          <a:p>
            <a:r>
              <a:rPr lang="en-US" dirty="0"/>
              <a:t>Shame coping style, especially the use of withdrawal, was a significant factor in developing a poorer therapeutic relationship. </a:t>
            </a:r>
          </a:p>
          <a:p>
            <a:r>
              <a:rPr lang="en-US" dirty="0"/>
              <a:t>Withdrawal is the tendency to distance oneself from shame feelings to escape the overwhelming painful emotion.</a:t>
            </a:r>
          </a:p>
          <a:p>
            <a:r>
              <a:rPr lang="en-US" dirty="0"/>
              <a:t>Withdrawal also predicted interpersonal depression and satisfaction.  High relationship depression and low relationship satisfaction people remove themselves from interpersonal interactions.  Withdrawal variance in intimate relationships was 28% while the working alliance was 11%.  Attack self coping style was also implicated in impaired intimate relationships.</a:t>
            </a:r>
          </a:p>
          <a:p>
            <a:r>
              <a:rPr lang="en-US" dirty="0"/>
              <a:t>Shame-prone individuals experience more sadness in intimate relationships and a greater fear of intimacy.  </a:t>
            </a:r>
          </a:p>
        </p:txBody>
      </p:sp>
    </p:spTree>
    <p:extLst>
      <p:ext uri="{BB962C8B-B14F-4D97-AF65-F5344CB8AC3E}">
        <p14:creationId xmlns:p14="http://schemas.microsoft.com/office/powerpoint/2010/main" val="321057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06E4DA-08E7-45B9-B70B-14737E0ADBDA}"/>
              </a:ext>
            </a:extLst>
          </p:cNvPr>
          <p:cNvSpPr>
            <a:spLocks noGrp="1"/>
          </p:cNvSpPr>
          <p:nvPr>
            <p:ph type="title"/>
          </p:nvPr>
        </p:nvSpPr>
        <p:spPr/>
        <p:txBody>
          <a:bodyPr/>
          <a:lstStyle/>
          <a:p>
            <a:r>
              <a:rPr lang="en-US" dirty="0"/>
              <a:t>4. Treatment concerns and modalities </a:t>
            </a:r>
          </a:p>
        </p:txBody>
      </p:sp>
      <p:sp>
        <p:nvSpPr>
          <p:cNvPr id="3" name="Text Placeholder 2">
            <a:extLst>
              <a:ext uri="{FF2B5EF4-FFF2-40B4-BE49-F238E27FC236}">
                <a16:creationId xmlns:a16="http://schemas.microsoft.com/office/drawing/2014/main" xmlns="" id="{B85E6D13-88CC-4C2A-A772-C10E1AAA4B25}"/>
              </a:ext>
            </a:extLst>
          </p:cNvPr>
          <p:cNvSpPr>
            <a:spLocks noGrp="1"/>
          </p:cNvSpPr>
          <p:nvPr>
            <p:ph type="body" idx="1"/>
          </p:nvPr>
        </p:nvSpPr>
        <p:spPr/>
        <p:txBody>
          <a:bodyPr/>
          <a:lstStyle/>
          <a:p>
            <a:r>
              <a:rPr lang="en-US" dirty="0"/>
              <a:t>Approaches that have some empirical support:</a:t>
            </a:r>
          </a:p>
          <a:p>
            <a:pPr marL="146050" indent="0">
              <a:buNone/>
            </a:pPr>
            <a:endParaRPr lang="en-US" dirty="0"/>
          </a:p>
          <a:p>
            <a:pPr marL="146050" indent="0">
              <a:buNone/>
            </a:pPr>
            <a:r>
              <a:rPr lang="en-US" dirty="0"/>
              <a:t>1.  Prolonged Exposure (PE; Foe, </a:t>
            </a:r>
            <a:r>
              <a:rPr lang="en-US" dirty="0" err="1"/>
              <a:t>Hembree</a:t>
            </a:r>
            <a:r>
              <a:rPr lang="en-US" dirty="0"/>
              <a:t>, &amp; </a:t>
            </a:r>
            <a:r>
              <a:rPr lang="en-US" dirty="0" err="1"/>
              <a:t>Rothbaum</a:t>
            </a:r>
            <a:r>
              <a:rPr lang="en-US" dirty="0"/>
              <a:t>, 2007)</a:t>
            </a:r>
          </a:p>
          <a:p>
            <a:pPr marL="146050" indent="0">
              <a:buNone/>
            </a:pPr>
            <a:endParaRPr lang="en-US" dirty="0"/>
          </a:p>
          <a:p>
            <a:pPr marL="146050" indent="0">
              <a:buNone/>
            </a:pPr>
            <a:r>
              <a:rPr lang="en-US" dirty="0"/>
              <a:t>2.  Cognitive Processing Therapy (CPT; Resnick, Monson, &amp; Chard, 2016)</a:t>
            </a:r>
          </a:p>
          <a:p>
            <a:pPr marL="146050" indent="0">
              <a:buNone/>
            </a:pPr>
            <a:endParaRPr lang="en-US" dirty="0"/>
          </a:p>
          <a:p>
            <a:pPr marL="146050" indent="0">
              <a:buNone/>
            </a:pPr>
            <a:r>
              <a:rPr lang="en-US" dirty="0"/>
              <a:t>3.  Acceptance and Commitment Therapy (ACT; Gutierrez &amp; Hagedorn, 2013)</a:t>
            </a:r>
          </a:p>
        </p:txBody>
      </p:sp>
    </p:spTree>
    <p:extLst>
      <p:ext uri="{BB962C8B-B14F-4D97-AF65-F5344CB8AC3E}">
        <p14:creationId xmlns:p14="http://schemas.microsoft.com/office/powerpoint/2010/main" val="1367570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D5ECA8-311B-4014-8D0A-3AABFAAD4635}"/>
              </a:ext>
            </a:extLst>
          </p:cNvPr>
          <p:cNvSpPr>
            <a:spLocks noGrp="1"/>
          </p:cNvSpPr>
          <p:nvPr>
            <p:ph type="title"/>
          </p:nvPr>
        </p:nvSpPr>
        <p:spPr>
          <a:xfrm>
            <a:off x="729450" y="1318650"/>
            <a:ext cx="7688700" cy="528257"/>
          </a:xfrm>
        </p:spPr>
        <p:txBody>
          <a:bodyPr/>
          <a:lstStyle/>
          <a:p>
            <a:r>
              <a:rPr lang="en-US" dirty="0"/>
              <a:t>Treatment cont’d</a:t>
            </a:r>
          </a:p>
        </p:txBody>
      </p:sp>
      <p:sp>
        <p:nvSpPr>
          <p:cNvPr id="3" name="Text Placeholder 2">
            <a:extLst>
              <a:ext uri="{FF2B5EF4-FFF2-40B4-BE49-F238E27FC236}">
                <a16:creationId xmlns:a16="http://schemas.microsoft.com/office/drawing/2014/main" xmlns="" id="{89FCB401-0AED-41FD-B464-EF5F81CE53A3}"/>
              </a:ext>
            </a:extLst>
          </p:cNvPr>
          <p:cNvSpPr>
            <a:spLocks noGrp="1"/>
          </p:cNvSpPr>
          <p:nvPr>
            <p:ph type="body" idx="1"/>
          </p:nvPr>
        </p:nvSpPr>
        <p:spPr/>
        <p:txBody>
          <a:bodyPr/>
          <a:lstStyle/>
          <a:p>
            <a:pPr marL="146050" indent="0">
              <a:buNone/>
            </a:pPr>
            <a:r>
              <a:rPr lang="en-US" dirty="0"/>
              <a:t>Brene Brown’s findings:  </a:t>
            </a:r>
          </a:p>
          <a:p>
            <a:pPr marL="488950" indent="-342900">
              <a:buAutoNum type="arabicPeriod"/>
            </a:pPr>
            <a:r>
              <a:rPr lang="en-US" dirty="0"/>
              <a:t>Shame needs three ingredients to grow: secrecy, silence and judgement.  Antidote: Empathy</a:t>
            </a:r>
          </a:p>
          <a:p>
            <a:pPr marL="488950" indent="-342900">
              <a:buAutoNum type="arabicPeriod" startAt="2"/>
            </a:pPr>
            <a:r>
              <a:rPr lang="en-US" dirty="0"/>
              <a:t>People who did not struggle with shame had a sense of worthiness, a strong sense of belonging, a courage to be imperfect, and fully embraced vulnerability.  Treatment requires being vulnerable to overcome emotional numbness.</a:t>
            </a:r>
          </a:p>
          <a:p>
            <a:pPr marL="488950" indent="-342900">
              <a:buAutoNum type="arabicPeriod" startAt="3"/>
            </a:pPr>
            <a:r>
              <a:rPr lang="en-US" dirty="0"/>
              <a:t>Shame is organized by gender.  It is felt the same way by both but has a different etiology.   For women, it is do it all and do it perfectly, an unobtainable expectations of who they supposed to be.  For men, it’s simple: Don’t be weak or vulnerable!</a:t>
            </a:r>
          </a:p>
          <a:p>
            <a:pPr marL="488950" indent="-342900">
              <a:buAutoNum type="arabicPeriod" startAt="3"/>
            </a:pPr>
            <a:endParaRPr lang="en-US" dirty="0"/>
          </a:p>
        </p:txBody>
      </p:sp>
    </p:spTree>
    <p:extLst>
      <p:ext uri="{BB962C8B-B14F-4D97-AF65-F5344CB8AC3E}">
        <p14:creationId xmlns:p14="http://schemas.microsoft.com/office/powerpoint/2010/main" val="253551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1D0B3-B46B-4274-87DA-186D60C987A8}"/>
              </a:ext>
            </a:extLst>
          </p:cNvPr>
          <p:cNvSpPr>
            <a:spLocks noGrp="1"/>
          </p:cNvSpPr>
          <p:nvPr>
            <p:ph type="title"/>
          </p:nvPr>
        </p:nvSpPr>
        <p:spPr/>
        <p:txBody>
          <a:bodyPr/>
          <a:lstStyle/>
          <a:p>
            <a:r>
              <a:rPr lang="en-US" dirty="0"/>
              <a:t>Jones trauma model</a:t>
            </a:r>
          </a:p>
        </p:txBody>
      </p:sp>
      <p:sp>
        <p:nvSpPr>
          <p:cNvPr id="3" name="Text Placeholder 2">
            <a:extLst>
              <a:ext uri="{FF2B5EF4-FFF2-40B4-BE49-F238E27FC236}">
                <a16:creationId xmlns:a16="http://schemas.microsoft.com/office/drawing/2014/main" xmlns="" id="{2FBC364E-1EDF-4B9D-AF3F-00487E669305}"/>
              </a:ext>
            </a:extLst>
          </p:cNvPr>
          <p:cNvSpPr>
            <a:spLocks noGrp="1"/>
          </p:cNvSpPr>
          <p:nvPr>
            <p:ph type="body" idx="1"/>
          </p:nvPr>
        </p:nvSpPr>
        <p:spPr/>
        <p:txBody>
          <a:bodyPr/>
          <a:lstStyle/>
          <a:p>
            <a:pPr marL="488950" indent="-342900">
              <a:buAutoNum type="arabicPeriod"/>
            </a:pPr>
            <a:r>
              <a:rPr lang="en-US" dirty="0"/>
              <a:t>Establish a therapeutic relationship</a:t>
            </a:r>
          </a:p>
          <a:p>
            <a:pPr marL="488950" indent="-342900">
              <a:buAutoNum type="arabicPeriod"/>
            </a:pPr>
            <a:r>
              <a:rPr lang="en-US" dirty="0"/>
              <a:t>Identify and Expose the trauma</a:t>
            </a:r>
          </a:p>
          <a:p>
            <a:pPr marL="488950" indent="-342900">
              <a:buAutoNum type="arabicPeriod"/>
            </a:pPr>
            <a:r>
              <a:rPr lang="en-US" dirty="0"/>
              <a:t>Confront the trauma event or perpetrator</a:t>
            </a:r>
          </a:p>
          <a:p>
            <a:pPr marL="488950" indent="-342900">
              <a:buAutoNum type="arabicPeriod"/>
            </a:pPr>
            <a:r>
              <a:rPr lang="en-US" dirty="0"/>
              <a:t>Forgive the trauma event or perpetrator</a:t>
            </a:r>
          </a:p>
          <a:p>
            <a:pPr marL="488950" indent="-342900">
              <a:buAutoNum type="arabicPeriod"/>
            </a:pPr>
            <a:r>
              <a:rPr lang="en-US" dirty="0"/>
              <a:t>Foster cognitive restructuring through bibliotherapy and/or the development of self-efficacy</a:t>
            </a:r>
          </a:p>
          <a:p>
            <a:pPr marL="488950" indent="-342900">
              <a:buAutoNum type="arabicPeriod"/>
            </a:pPr>
            <a:endParaRPr lang="en-US" dirty="0"/>
          </a:p>
        </p:txBody>
      </p:sp>
    </p:spTree>
    <p:extLst>
      <p:ext uri="{BB962C8B-B14F-4D97-AF65-F5344CB8AC3E}">
        <p14:creationId xmlns:p14="http://schemas.microsoft.com/office/powerpoint/2010/main" val="393798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Presentation Outline </a:t>
            </a:r>
          </a:p>
        </p:txBody>
      </p:sp>
      <p:sp>
        <p:nvSpPr>
          <p:cNvPr id="3" name="Text Placeholder 2"/>
          <p:cNvSpPr>
            <a:spLocks noGrp="1"/>
          </p:cNvSpPr>
          <p:nvPr>
            <p:ph type="body" idx="1"/>
          </p:nvPr>
        </p:nvSpPr>
        <p:spPr>
          <a:xfrm>
            <a:off x="729450" y="1853851"/>
            <a:ext cx="7688700" cy="2673326"/>
          </a:xfrm>
        </p:spPr>
        <p:txBody>
          <a:bodyPr/>
          <a:lstStyle/>
          <a:p>
            <a:r>
              <a:rPr lang="en-US" dirty="0"/>
              <a:t>This presentation will focus on summarizing the present-day findings on shame, especially what I refer as “toxic” shame.  I will review:</a:t>
            </a:r>
          </a:p>
          <a:p>
            <a:pPr marL="946150" lvl="1" indent="-342900">
              <a:buFont typeface="+mj-lt"/>
              <a:buAutoNum type="arabicPeriod"/>
            </a:pPr>
            <a:r>
              <a:rPr lang="en-US" dirty="0"/>
              <a:t>The definitions of shame </a:t>
            </a:r>
          </a:p>
          <a:p>
            <a:pPr marL="946150" lvl="1" indent="-342900">
              <a:buFont typeface="+mj-lt"/>
              <a:buAutoNum type="arabicPeriod"/>
            </a:pPr>
            <a:r>
              <a:rPr lang="en-US" dirty="0"/>
              <a:t>Some of the known effects on mental health issues and mental disorders </a:t>
            </a:r>
          </a:p>
          <a:p>
            <a:pPr marL="946150" lvl="1" indent="-342900">
              <a:buFont typeface="+mj-lt"/>
              <a:buAutoNum type="arabicPeriod"/>
            </a:pPr>
            <a:r>
              <a:rPr lang="en-US" dirty="0"/>
              <a:t>Known effects on the counseling relationship and processes</a:t>
            </a:r>
          </a:p>
          <a:p>
            <a:pPr marL="946150" lvl="1" indent="-342900">
              <a:buFont typeface="+mj-lt"/>
              <a:buAutoNum type="arabicPeriod"/>
            </a:pPr>
            <a:r>
              <a:rPr lang="en-US" dirty="0"/>
              <a:t>Common treatment modalities for treating shame</a:t>
            </a:r>
          </a:p>
          <a:p>
            <a:pPr marL="946150" lvl="1" indent="-342900">
              <a:buFont typeface="+mj-lt"/>
              <a:buAutoNum type="arabicPeriod"/>
            </a:pPr>
            <a:r>
              <a:rPr lang="en-US" dirty="0"/>
              <a:t>Implied implications for the counseling profession and training </a:t>
            </a:r>
          </a:p>
        </p:txBody>
      </p:sp>
    </p:spTree>
    <p:extLst>
      <p:ext uri="{BB962C8B-B14F-4D97-AF65-F5344CB8AC3E}">
        <p14:creationId xmlns:p14="http://schemas.microsoft.com/office/powerpoint/2010/main" val="349671383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957A0E-C7B9-4BE4-8712-C7762209638E}"/>
              </a:ext>
            </a:extLst>
          </p:cNvPr>
          <p:cNvSpPr>
            <a:spLocks noGrp="1"/>
          </p:cNvSpPr>
          <p:nvPr>
            <p:ph type="title"/>
          </p:nvPr>
        </p:nvSpPr>
        <p:spPr/>
        <p:txBody>
          <a:bodyPr/>
          <a:lstStyle/>
          <a:p>
            <a:r>
              <a:rPr lang="en-US" dirty="0"/>
              <a:t>5.  Implications</a:t>
            </a:r>
          </a:p>
        </p:txBody>
      </p:sp>
      <p:sp>
        <p:nvSpPr>
          <p:cNvPr id="3" name="Text Placeholder 2">
            <a:extLst>
              <a:ext uri="{FF2B5EF4-FFF2-40B4-BE49-F238E27FC236}">
                <a16:creationId xmlns:a16="http://schemas.microsoft.com/office/drawing/2014/main" xmlns="" id="{D6B997E8-2840-4021-B6F1-DD8C05A6FDFB}"/>
              </a:ext>
            </a:extLst>
          </p:cNvPr>
          <p:cNvSpPr>
            <a:spLocks noGrp="1"/>
          </p:cNvSpPr>
          <p:nvPr>
            <p:ph type="body" idx="1"/>
          </p:nvPr>
        </p:nvSpPr>
        <p:spPr>
          <a:xfrm>
            <a:off x="729450" y="2078874"/>
            <a:ext cx="7688700" cy="2565553"/>
          </a:xfrm>
        </p:spPr>
        <p:txBody>
          <a:bodyPr/>
          <a:lstStyle/>
          <a:p>
            <a:r>
              <a:rPr lang="en-US" dirty="0"/>
              <a:t>As counselors, we need to access client’s level of shame in our intakes to avoid misdiagnosing salient issues and relationship styles.</a:t>
            </a:r>
          </a:p>
          <a:p>
            <a:r>
              <a:rPr lang="en-US" dirty="0"/>
              <a:t>We must focus on establishing strong therapeutic relationships to be that trans-personal bridge for clients to face their shame and especially be aware of clients withdrawing.</a:t>
            </a:r>
          </a:p>
          <a:p>
            <a:r>
              <a:rPr lang="en-US" dirty="0"/>
              <a:t>We must be intentional in identifying shame-based cognitions and worldviews and intentional in refuting and challenging them.</a:t>
            </a:r>
          </a:p>
          <a:p>
            <a:r>
              <a:rPr lang="en-US" dirty="0"/>
              <a:t>We must help clients restructure trauma related guilt cognitions in help eliminate internalized shame beliefs.</a:t>
            </a:r>
          </a:p>
          <a:p>
            <a:r>
              <a:rPr lang="en-US" dirty="0"/>
              <a:t>If possible, incorporate a healthy higher power that can absolve guilt and shame. </a:t>
            </a:r>
          </a:p>
          <a:p>
            <a:r>
              <a:rPr lang="en-US" dirty="0"/>
              <a:t>Others?</a:t>
            </a:r>
          </a:p>
        </p:txBody>
      </p:sp>
    </p:spTree>
    <p:extLst>
      <p:ext uri="{BB962C8B-B14F-4D97-AF65-F5344CB8AC3E}">
        <p14:creationId xmlns:p14="http://schemas.microsoft.com/office/powerpoint/2010/main" val="200223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190B27-5F38-435A-8A8D-395D1483EDC3}"/>
              </a:ext>
            </a:extLst>
          </p:cNvPr>
          <p:cNvSpPr>
            <a:spLocks noGrp="1"/>
          </p:cNvSpPr>
          <p:nvPr>
            <p:ph type="title"/>
          </p:nvPr>
        </p:nvSpPr>
        <p:spPr>
          <a:xfrm>
            <a:off x="729450" y="1318650"/>
            <a:ext cx="7688700" cy="202332"/>
          </a:xfrm>
        </p:spPr>
        <p:txBody>
          <a:bodyPr/>
          <a:lstStyle/>
          <a:p>
            <a:r>
              <a:rPr lang="en-US" dirty="0"/>
              <a:t>References</a:t>
            </a:r>
          </a:p>
        </p:txBody>
      </p:sp>
      <p:sp>
        <p:nvSpPr>
          <p:cNvPr id="3" name="Text Placeholder 2">
            <a:extLst>
              <a:ext uri="{FF2B5EF4-FFF2-40B4-BE49-F238E27FC236}">
                <a16:creationId xmlns:a16="http://schemas.microsoft.com/office/drawing/2014/main" xmlns="" id="{998D53AD-CDD9-44D2-9AD1-F300190C9904}"/>
              </a:ext>
            </a:extLst>
          </p:cNvPr>
          <p:cNvSpPr>
            <a:spLocks noGrp="1"/>
          </p:cNvSpPr>
          <p:nvPr>
            <p:ph type="body" idx="1"/>
          </p:nvPr>
        </p:nvSpPr>
        <p:spPr>
          <a:xfrm>
            <a:off x="729450" y="1792586"/>
            <a:ext cx="7688700" cy="2942376"/>
          </a:xfrm>
        </p:spPr>
        <p:txBody>
          <a:bodyPr/>
          <a:lstStyle/>
          <a:p>
            <a:pPr marL="146050" indent="0">
              <a:buNone/>
            </a:pPr>
            <a:r>
              <a:rPr lang="en-US" dirty="0"/>
              <a:t>Will be included in requested PP copy of the presentation.</a:t>
            </a:r>
          </a:p>
          <a:p>
            <a:pPr marL="146050" indent="0">
              <a:buNone/>
            </a:pPr>
            <a:endParaRPr lang="en-US" dirty="0"/>
          </a:p>
        </p:txBody>
      </p:sp>
    </p:spTree>
    <p:extLst>
      <p:ext uri="{BB962C8B-B14F-4D97-AF65-F5344CB8AC3E}">
        <p14:creationId xmlns:p14="http://schemas.microsoft.com/office/powerpoint/2010/main" val="424211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3A87EC-F162-4CE2-B3DE-433687D20126}"/>
              </a:ext>
            </a:extLst>
          </p:cNvPr>
          <p:cNvSpPr>
            <a:spLocks noGrp="1"/>
          </p:cNvSpPr>
          <p:nvPr>
            <p:ph type="title"/>
          </p:nvPr>
        </p:nvSpPr>
        <p:spPr/>
        <p:txBody>
          <a:bodyPr/>
          <a:lstStyle/>
          <a:p>
            <a:r>
              <a:rPr lang="en-US" dirty="0"/>
              <a:t>Gratitude</a:t>
            </a:r>
          </a:p>
        </p:txBody>
      </p:sp>
      <p:sp>
        <p:nvSpPr>
          <p:cNvPr id="3" name="Text Placeholder 2">
            <a:extLst>
              <a:ext uri="{FF2B5EF4-FFF2-40B4-BE49-F238E27FC236}">
                <a16:creationId xmlns:a16="http://schemas.microsoft.com/office/drawing/2014/main" xmlns="" id="{C7AA092A-F628-4AC7-8049-5649C62BF987}"/>
              </a:ext>
            </a:extLst>
          </p:cNvPr>
          <p:cNvSpPr>
            <a:spLocks noGrp="1"/>
          </p:cNvSpPr>
          <p:nvPr>
            <p:ph type="body" idx="1"/>
          </p:nvPr>
        </p:nvSpPr>
        <p:spPr/>
        <p:txBody>
          <a:bodyPr/>
          <a:lstStyle/>
          <a:p>
            <a:r>
              <a:rPr lang="en-US" dirty="0"/>
              <a:t>Majorly thankful to my two GAs: Caleb Boston and Patrick Gorman</a:t>
            </a:r>
          </a:p>
          <a:p>
            <a:r>
              <a:rPr lang="en-US" dirty="0"/>
              <a:t>Thankful to all my clients who have shown me how to live.</a:t>
            </a:r>
          </a:p>
          <a:p>
            <a:r>
              <a:rPr lang="en-US" dirty="0"/>
              <a:t>Exceedingly grateful to God for demonstrating love by sending his Son Jesus to destroy all my guilt and shame.</a:t>
            </a:r>
          </a:p>
          <a:p>
            <a:r>
              <a:rPr lang="en-US" dirty="0"/>
              <a:t>Thanks to the committee members for this invitation.</a:t>
            </a:r>
          </a:p>
          <a:p>
            <a:endParaRPr lang="en-US" dirty="0"/>
          </a:p>
          <a:p>
            <a:pPr marL="146050" indent="0">
              <a:buNone/>
            </a:pPr>
            <a:r>
              <a:rPr lang="en-US" dirty="0"/>
              <a:t>Please request a copy of this presentation through my email at Evangel University: </a:t>
            </a:r>
            <a:r>
              <a:rPr lang="en-US" dirty="0">
                <a:hlinkClick r:id="rId2"/>
              </a:rPr>
              <a:t>jonesg@evangel.edu</a:t>
            </a:r>
            <a:r>
              <a:rPr lang="en-US" dirty="0"/>
              <a:t> </a:t>
            </a:r>
          </a:p>
        </p:txBody>
      </p:sp>
    </p:spTree>
    <p:extLst>
      <p:ext uri="{BB962C8B-B14F-4D97-AF65-F5344CB8AC3E}">
        <p14:creationId xmlns:p14="http://schemas.microsoft.com/office/powerpoint/2010/main" val="373392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6B38D-4E07-49CB-AF90-B7B0262A6586}"/>
              </a:ext>
            </a:extLst>
          </p:cNvPr>
          <p:cNvSpPr>
            <a:spLocks noGrp="1"/>
          </p:cNvSpPr>
          <p:nvPr>
            <p:ph type="title"/>
          </p:nvPr>
        </p:nvSpPr>
        <p:spPr/>
        <p:txBody>
          <a:bodyPr/>
          <a:lstStyle/>
          <a:p>
            <a:r>
              <a:rPr lang="en-US" dirty="0"/>
              <a:t>I.  Definitions of shame</a:t>
            </a:r>
          </a:p>
        </p:txBody>
      </p:sp>
      <p:sp>
        <p:nvSpPr>
          <p:cNvPr id="3" name="Text Placeholder 2">
            <a:extLst>
              <a:ext uri="{FF2B5EF4-FFF2-40B4-BE49-F238E27FC236}">
                <a16:creationId xmlns:a16="http://schemas.microsoft.com/office/drawing/2014/main" xmlns="" id="{D48030C5-1753-4FA2-9B47-AFABD776557B}"/>
              </a:ext>
            </a:extLst>
          </p:cNvPr>
          <p:cNvSpPr>
            <a:spLocks noGrp="1"/>
          </p:cNvSpPr>
          <p:nvPr>
            <p:ph type="body" idx="1"/>
          </p:nvPr>
        </p:nvSpPr>
        <p:spPr>
          <a:xfrm>
            <a:off x="729450" y="2078874"/>
            <a:ext cx="7688700" cy="2701355"/>
          </a:xfrm>
        </p:spPr>
        <p:txBody>
          <a:bodyPr/>
          <a:lstStyle/>
          <a:p>
            <a:pPr marL="146050" indent="0">
              <a:buNone/>
            </a:pPr>
            <a:r>
              <a:rPr lang="en-US" b="1" dirty="0"/>
              <a:t>A.   Brene Brown (I thought it was just me (But it isn’t</a:t>
            </a:r>
            <a:r>
              <a:rPr lang="en-US" b="1" u="sng" dirty="0"/>
              <a:t>)</a:t>
            </a:r>
            <a:r>
              <a:rPr lang="en-US" b="1" dirty="0"/>
              <a:t>):</a:t>
            </a:r>
            <a:r>
              <a:rPr lang="en-US" dirty="0"/>
              <a:t>  </a:t>
            </a:r>
          </a:p>
          <a:p>
            <a:r>
              <a:rPr lang="en-US" dirty="0"/>
              <a:t>Guilt is adaptive and helpful – it’s holding something we’ve done or failed to do up against our values and feeling psychological discomfort.  Guilt is “I did something bad.”</a:t>
            </a:r>
          </a:p>
          <a:p>
            <a:r>
              <a:rPr lang="en-US" dirty="0"/>
              <a:t>Shame is the intensely painful feeling or experience of believing that we are flawed and therefore unworthy of love and belonging – something we’ve experienced, done, or failed to do makes us unworthy of connection.  It is “never good enough” and “who do you think you are?”</a:t>
            </a:r>
          </a:p>
          <a:p>
            <a:r>
              <a:rPr lang="en-US" dirty="0"/>
              <a:t>“I don’t believe shame is helpful or productive. In fact, I think shame is much more likely to be the source of destructive, hurtful behavior than the solution or cure.”</a:t>
            </a:r>
          </a:p>
          <a:p>
            <a:r>
              <a:rPr lang="en-US" dirty="0"/>
              <a:t>People with shame believe they are not worthy and do not have much love and belonging in their lives.</a:t>
            </a:r>
          </a:p>
          <a:p>
            <a:endParaRPr lang="en-US" dirty="0"/>
          </a:p>
        </p:txBody>
      </p:sp>
    </p:spTree>
    <p:extLst>
      <p:ext uri="{BB962C8B-B14F-4D97-AF65-F5344CB8AC3E}">
        <p14:creationId xmlns:p14="http://schemas.microsoft.com/office/powerpoint/2010/main" val="343599697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177865-1853-469D-B045-D1A54562E72F}"/>
              </a:ext>
            </a:extLst>
          </p:cNvPr>
          <p:cNvSpPr>
            <a:spLocks noGrp="1"/>
          </p:cNvSpPr>
          <p:nvPr>
            <p:ph type="title"/>
          </p:nvPr>
        </p:nvSpPr>
        <p:spPr>
          <a:xfrm>
            <a:off x="729450" y="1231272"/>
            <a:ext cx="7688700" cy="208230"/>
          </a:xfrm>
        </p:spPr>
        <p:txBody>
          <a:bodyPr/>
          <a:lstStyle/>
          <a:p>
            <a:endParaRPr lang="en-US" dirty="0"/>
          </a:p>
        </p:txBody>
      </p:sp>
      <p:sp>
        <p:nvSpPr>
          <p:cNvPr id="3" name="Text Placeholder 2">
            <a:extLst>
              <a:ext uri="{FF2B5EF4-FFF2-40B4-BE49-F238E27FC236}">
                <a16:creationId xmlns:a16="http://schemas.microsoft.com/office/drawing/2014/main" xmlns="" id="{8DC524AD-79BD-443F-B07D-097C2F8E0DEA}"/>
              </a:ext>
            </a:extLst>
          </p:cNvPr>
          <p:cNvSpPr>
            <a:spLocks noGrp="1"/>
          </p:cNvSpPr>
          <p:nvPr>
            <p:ph type="body" idx="1"/>
          </p:nvPr>
        </p:nvSpPr>
        <p:spPr>
          <a:xfrm>
            <a:off x="729450" y="1457608"/>
            <a:ext cx="7688700" cy="2978589"/>
          </a:xfrm>
        </p:spPr>
        <p:txBody>
          <a:bodyPr/>
          <a:lstStyle/>
          <a:p>
            <a:pPr marL="146050" indent="0">
              <a:buNone/>
            </a:pPr>
            <a:r>
              <a:rPr lang="en-US" b="1" dirty="0"/>
              <a:t>B.  Curt Thompson (The Soul of Shame)</a:t>
            </a:r>
          </a:p>
          <a:p>
            <a:r>
              <a:rPr lang="en-US" dirty="0"/>
              <a:t>Shame is born out of “there being something wrong” with me or of “not being enough…”</a:t>
            </a:r>
          </a:p>
          <a:p>
            <a:r>
              <a:rPr lang="en-US" dirty="0"/>
              <a:t>“If it [shame] were a member of the Periodic Table of elements, it might be carbon, the element common to all living organisms.</a:t>
            </a:r>
          </a:p>
          <a:p>
            <a:r>
              <a:rPr lang="en-US" dirty="0"/>
              <a:t>He describes shame as a neurophysiological phenomenon which is our system’s way of alerting us of possible impending abandonment</a:t>
            </a:r>
          </a:p>
          <a:p>
            <a:r>
              <a:rPr lang="en-US" dirty="0"/>
              <a:t>Researchers have described shame as “a feeling that is deeply associated with a person’s sense of self, apart from any interactions with others; guilt, on the other hand, emerges as a result of something I have done that negatively affects someone else.”</a:t>
            </a:r>
          </a:p>
          <a:p>
            <a:r>
              <a:rPr lang="en-US" dirty="0"/>
              <a:t>Guilt results from feeling bad about something (I did something bad); Shame is felt because “I am bad.”</a:t>
            </a:r>
          </a:p>
        </p:txBody>
      </p:sp>
    </p:spTree>
    <p:extLst>
      <p:ext uri="{BB962C8B-B14F-4D97-AF65-F5344CB8AC3E}">
        <p14:creationId xmlns:p14="http://schemas.microsoft.com/office/powerpoint/2010/main" val="157208210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07CBA5-B3DC-41FD-B542-1C1E24C92226}"/>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xmlns="" id="{6830B566-3EE6-419E-92B2-760EEFBF870E}"/>
              </a:ext>
            </a:extLst>
          </p:cNvPr>
          <p:cNvSpPr>
            <a:spLocks noGrp="1"/>
          </p:cNvSpPr>
          <p:nvPr>
            <p:ph type="body" idx="1"/>
          </p:nvPr>
        </p:nvSpPr>
        <p:spPr/>
        <p:txBody>
          <a:bodyPr/>
          <a:lstStyle/>
          <a:p>
            <a:r>
              <a:rPr lang="en-US" dirty="0"/>
              <a:t>He refers to shame as being a wolf in sheep’s clothing in his illustration that shame operates as an evil attendant: always with us ready to disrupt our thoughts, actions, imaginations, and other verbal and nonverbal components.</a:t>
            </a:r>
          </a:p>
          <a:p>
            <a:r>
              <a:rPr lang="en-US" dirty="0"/>
              <a:t>Shame is not purely academic.  It is a fluid and dynamic shape-shifting force which changes constantly to fit the situation in effort to accomplish its goal (disintegration).</a:t>
            </a:r>
          </a:p>
          <a:p>
            <a:r>
              <a:rPr lang="en-US" dirty="0"/>
              <a:t>Guilt often makes us closer in relationships because we seek to make it right with the person we hurt (Sorry I did….to you); whereas, shame tends to isolate (turning away or avoiding a person/situation due to the anticipation of feeling shamed).  </a:t>
            </a:r>
          </a:p>
          <a:p>
            <a:r>
              <a:rPr lang="en-US" dirty="0"/>
              <a:t>Thompson states that shame can be helpful in pushing people to “turn in a proper direction.” </a:t>
            </a:r>
          </a:p>
          <a:p>
            <a:endParaRPr lang="en-US" dirty="0"/>
          </a:p>
          <a:p>
            <a:endParaRPr lang="en-US" dirty="0"/>
          </a:p>
        </p:txBody>
      </p:sp>
    </p:spTree>
    <p:extLst>
      <p:ext uri="{BB962C8B-B14F-4D97-AF65-F5344CB8AC3E}">
        <p14:creationId xmlns:p14="http://schemas.microsoft.com/office/powerpoint/2010/main" val="115431383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1E103B-A677-4C40-BCBD-7ED295819098}"/>
              </a:ext>
            </a:extLst>
          </p:cNvPr>
          <p:cNvSpPr>
            <a:spLocks noGrp="1"/>
          </p:cNvSpPr>
          <p:nvPr>
            <p:ph type="title"/>
          </p:nvPr>
        </p:nvSpPr>
        <p:spPr>
          <a:xfrm>
            <a:off x="729450" y="1318650"/>
            <a:ext cx="7688700" cy="193279"/>
          </a:xfrm>
        </p:spPr>
        <p:txBody>
          <a:bodyPr/>
          <a:lstStyle/>
          <a:p>
            <a:endParaRPr lang="en-US" dirty="0"/>
          </a:p>
        </p:txBody>
      </p:sp>
      <p:sp>
        <p:nvSpPr>
          <p:cNvPr id="3" name="Text Placeholder 2">
            <a:extLst>
              <a:ext uri="{FF2B5EF4-FFF2-40B4-BE49-F238E27FC236}">
                <a16:creationId xmlns:a16="http://schemas.microsoft.com/office/drawing/2014/main" xmlns="" id="{7D8959D2-91E0-4C6E-B120-12EAB7A2F55B}"/>
              </a:ext>
            </a:extLst>
          </p:cNvPr>
          <p:cNvSpPr>
            <a:spLocks noGrp="1"/>
          </p:cNvSpPr>
          <p:nvPr>
            <p:ph type="body" idx="1"/>
          </p:nvPr>
        </p:nvSpPr>
        <p:spPr>
          <a:xfrm>
            <a:off x="729450" y="1738264"/>
            <a:ext cx="7688700" cy="3168714"/>
          </a:xfrm>
        </p:spPr>
        <p:txBody>
          <a:bodyPr/>
          <a:lstStyle/>
          <a:p>
            <a:pPr marL="146050" indent="0">
              <a:buNone/>
            </a:pPr>
            <a:r>
              <a:rPr lang="en-US" b="1" dirty="0"/>
              <a:t>C.  Joseph </a:t>
            </a:r>
            <a:r>
              <a:rPr lang="en-US" b="1" dirty="0" err="1"/>
              <a:t>Burgo</a:t>
            </a:r>
            <a:r>
              <a:rPr lang="en-US" b="1" dirty="0"/>
              <a:t> (Psychology Today)</a:t>
            </a:r>
            <a:endParaRPr lang="en-US" dirty="0"/>
          </a:p>
          <a:p>
            <a:r>
              <a:rPr lang="en-US" dirty="0"/>
              <a:t>Guilt:  </a:t>
            </a:r>
            <a:r>
              <a:rPr lang="en-US" i="1" dirty="0"/>
              <a:t>a feeling of responsibility or remorse for some offense, crime, wrong, etc., whether real or imagined</a:t>
            </a:r>
            <a:r>
              <a:rPr lang="en-US" dirty="0"/>
              <a:t>.</a:t>
            </a:r>
          </a:p>
          <a:p>
            <a:r>
              <a:rPr lang="en-US" dirty="0"/>
              <a:t>Shame:  </a:t>
            </a:r>
            <a:r>
              <a:rPr lang="en-US" i="1" dirty="0"/>
              <a:t>the painful feeling arising from the consciousness of something dishonorable, improper, ridiculous, etc., done by oneself or another.</a:t>
            </a:r>
          </a:p>
          <a:p>
            <a:endParaRPr lang="en-US" i="1" dirty="0"/>
          </a:p>
          <a:p>
            <a:pPr marL="146050" indent="0">
              <a:buNone/>
            </a:pPr>
            <a:r>
              <a:rPr lang="en-US" b="1" dirty="0"/>
              <a:t>D.  Helen Lewis (1971)</a:t>
            </a:r>
          </a:p>
          <a:p>
            <a:r>
              <a:rPr lang="en-US" i="1" dirty="0"/>
              <a:t>Shame is an affective state; guilt may or may not be affective.</a:t>
            </a:r>
            <a:endParaRPr lang="en-US" dirty="0"/>
          </a:p>
          <a:p>
            <a:r>
              <a:rPr lang="en-US" i="1" dirty="0"/>
              <a:t>Shame is about the self; guilt is about something objective that may or may not involve the experiencing self.</a:t>
            </a:r>
            <a:endParaRPr lang="en-US" dirty="0"/>
          </a:p>
          <a:p>
            <a:r>
              <a:rPr lang="en-US" i="1" dirty="0"/>
              <a:t>Shame may be evoked by a moral or non-moral stimulus; guilt...is evoked...by the acceptance or acknowledgment of moral transgression (Moral injury).  Shame is a self-conscious emotion associated with thoughts of being defective, damaged, or fundamentally flawed resulting in a negative global evaluation of self.</a:t>
            </a:r>
            <a:endParaRPr lang="en-US" dirty="0"/>
          </a:p>
        </p:txBody>
      </p:sp>
    </p:spTree>
    <p:extLst>
      <p:ext uri="{BB962C8B-B14F-4D97-AF65-F5344CB8AC3E}">
        <p14:creationId xmlns:p14="http://schemas.microsoft.com/office/powerpoint/2010/main" val="169884351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04D26C-AD32-42F0-9945-6761D985202E}"/>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xmlns="" id="{9CFFF8CB-C30E-4521-9F51-CCD8828CC933}"/>
              </a:ext>
            </a:extLst>
          </p:cNvPr>
          <p:cNvSpPr>
            <a:spLocks noGrp="1"/>
          </p:cNvSpPr>
          <p:nvPr>
            <p:ph type="body" idx="1"/>
          </p:nvPr>
        </p:nvSpPr>
        <p:spPr/>
        <p:txBody>
          <a:bodyPr/>
          <a:lstStyle/>
          <a:p>
            <a:pPr marL="146050" indent="0">
              <a:buNone/>
            </a:pPr>
            <a:r>
              <a:rPr lang="en-US" b="1" dirty="0"/>
              <a:t>E.  </a:t>
            </a:r>
            <a:r>
              <a:rPr lang="en-US" b="1" dirty="0" err="1"/>
              <a:t>Budden</a:t>
            </a:r>
            <a:r>
              <a:rPr lang="en-US" b="1" dirty="0"/>
              <a:t> (2009)</a:t>
            </a:r>
          </a:p>
          <a:p>
            <a:pPr marL="146050" indent="0">
              <a:buNone/>
            </a:pPr>
            <a:endParaRPr lang="en-US" b="1" dirty="0"/>
          </a:p>
          <a:p>
            <a:r>
              <a:rPr lang="en-US" dirty="0"/>
              <a:t>Shame is a multifaceted </a:t>
            </a:r>
            <a:r>
              <a:rPr lang="en-US" b="1" i="1" dirty="0"/>
              <a:t>experience</a:t>
            </a:r>
            <a:r>
              <a:rPr lang="en-US" dirty="0"/>
              <a:t> of negative self-evaluations that occur in tandem with perceived social threat, including fear of negative judgement from others, and feelings of embarrassment and inferiority.</a:t>
            </a:r>
          </a:p>
          <a:p>
            <a:r>
              <a:rPr lang="en-US" dirty="0"/>
              <a:t>Guilt is a negative appraisal of one’s past behavior.</a:t>
            </a:r>
          </a:p>
          <a:p>
            <a:endParaRPr lang="en-US" dirty="0"/>
          </a:p>
        </p:txBody>
      </p:sp>
    </p:spTree>
    <p:extLst>
      <p:ext uri="{BB962C8B-B14F-4D97-AF65-F5344CB8AC3E}">
        <p14:creationId xmlns:p14="http://schemas.microsoft.com/office/powerpoint/2010/main" val="61572364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45719"/>
          </a:xfrm>
          <a:prstGeom prst="rect">
            <a:avLst/>
          </a:prstGeom>
        </p:spPr>
        <p:txBody>
          <a:bodyPr spcFirstLastPara="1" wrap="square" lIns="91425" tIns="91425" rIns="91425" bIns="91425" anchor="t" anchorCtr="0">
            <a:noAutofit/>
          </a:bodyPr>
          <a:lstStyle/>
          <a:p>
            <a:pPr marL="466344" lvl="0" indent="-466344" algn="l" rtl="0">
              <a:lnSpc>
                <a:spcPct val="200000"/>
              </a:lnSpc>
              <a:spcBef>
                <a:spcPts val="0"/>
              </a:spcBef>
              <a:spcAft>
                <a:spcPts val="0"/>
              </a:spcAft>
              <a:buNone/>
            </a:pPr>
            <a:endParaRPr dirty="0"/>
          </a:p>
        </p:txBody>
      </p:sp>
      <p:sp>
        <p:nvSpPr>
          <p:cNvPr id="93" name="Google Shape;93;p14"/>
          <p:cNvSpPr txBox="1">
            <a:spLocks noGrp="1"/>
          </p:cNvSpPr>
          <p:nvPr>
            <p:ph type="body" idx="1"/>
          </p:nvPr>
        </p:nvSpPr>
        <p:spPr>
          <a:xfrm>
            <a:off x="729450" y="1893527"/>
            <a:ext cx="7688700" cy="3050947"/>
          </a:xfrm>
          <a:prstGeom prst="rect">
            <a:avLst/>
          </a:prstGeom>
        </p:spPr>
        <p:txBody>
          <a:bodyPr spcFirstLastPara="1" wrap="square" lIns="91425" tIns="91425" rIns="91425" bIns="91425" anchor="t" anchorCtr="0">
            <a:noAutofit/>
          </a:bodyPr>
          <a:lstStyle/>
          <a:p>
            <a:pPr marL="342900" lvl="0" indent="-342900" algn="l" rtl="0">
              <a:lnSpc>
                <a:spcPct val="100000"/>
              </a:lnSpc>
              <a:spcBef>
                <a:spcPts val="0"/>
              </a:spcBef>
              <a:spcAft>
                <a:spcPts val="0"/>
              </a:spcAft>
              <a:buAutoNum type="alphaUcPeriod" startAt="6"/>
            </a:pPr>
            <a:r>
              <a:rPr lang="en-US" b="1" dirty="0"/>
              <a:t>Stout (2015) </a:t>
            </a:r>
            <a:r>
              <a:rPr lang="en" b="1" dirty="0"/>
              <a:t>Dynamics of shame</a:t>
            </a:r>
          </a:p>
          <a:p>
            <a:pPr marL="0" lvl="0" indent="0" algn="l" rtl="0">
              <a:lnSpc>
                <a:spcPct val="100000"/>
              </a:lnSpc>
              <a:spcBef>
                <a:spcPts val="0"/>
              </a:spcBef>
              <a:spcAft>
                <a:spcPts val="0"/>
              </a:spcAft>
              <a:buNone/>
            </a:pPr>
            <a:endParaRPr dirty="0"/>
          </a:p>
          <a:p>
            <a:pPr marL="457200" lvl="0" indent="-311150" algn="l" rtl="0">
              <a:lnSpc>
                <a:spcPct val="100000"/>
              </a:lnSpc>
              <a:spcBef>
                <a:spcPts val="0"/>
              </a:spcBef>
              <a:spcAft>
                <a:spcPts val="0"/>
              </a:spcAft>
              <a:buSzPts val="1300"/>
              <a:buChar char="●"/>
            </a:pPr>
            <a:r>
              <a:rPr lang="en" dirty="0"/>
              <a:t>Fear of being “found out” by an “other”-often the community or persons he/she finds their self in relation to-that results in a decrease of self-esteem.</a:t>
            </a:r>
            <a:endParaRPr dirty="0"/>
          </a:p>
          <a:p>
            <a:pPr marL="914400" lvl="1" indent="-311150" algn="l" rtl="0">
              <a:lnSpc>
                <a:spcPct val="100000"/>
              </a:lnSpc>
              <a:spcBef>
                <a:spcPts val="0"/>
              </a:spcBef>
              <a:spcAft>
                <a:spcPts val="0"/>
              </a:spcAft>
              <a:buClr>
                <a:srgbClr val="666666"/>
              </a:buClr>
              <a:buSzPts val="1300"/>
              <a:buChar char="○"/>
            </a:pPr>
            <a:r>
              <a:rPr lang="en" sz="1300" dirty="0">
                <a:solidFill>
                  <a:srgbClr val="666666"/>
                </a:solidFill>
              </a:rPr>
              <a:t>Shame is a response to the perception of a social attitude towards oneself, a response to one’s attitude about oneself, or both.</a:t>
            </a:r>
            <a:endParaRPr sz="1300" dirty="0">
              <a:solidFill>
                <a:srgbClr val="666666"/>
              </a:solidFill>
            </a:endParaRPr>
          </a:p>
          <a:p>
            <a:pPr marL="914400" lvl="1" indent="-311150" algn="l" rtl="0">
              <a:lnSpc>
                <a:spcPct val="100000"/>
              </a:lnSpc>
              <a:spcBef>
                <a:spcPts val="0"/>
              </a:spcBef>
              <a:spcAft>
                <a:spcPts val="0"/>
              </a:spcAft>
              <a:buClr>
                <a:srgbClr val="666666"/>
              </a:buClr>
              <a:buSzPts val="1300"/>
              <a:buChar char="○"/>
            </a:pPr>
            <a:r>
              <a:rPr lang="en" sz="1300" dirty="0">
                <a:solidFill>
                  <a:srgbClr val="666666"/>
                </a:solidFill>
              </a:rPr>
              <a:t>Two options for the shamed person: withdrawal or “self-abasement” (confession and adjustment of wrongdoing).</a:t>
            </a:r>
            <a:endParaRPr sz="1300" dirty="0">
              <a:solidFill>
                <a:srgbClr val="666666"/>
              </a:solidFill>
            </a:endParaRPr>
          </a:p>
        </p:txBody>
      </p:sp>
      <p:sp>
        <p:nvSpPr>
          <p:cNvPr id="94" name="Google Shape;94;p14"/>
          <p:cNvSpPr txBox="1"/>
          <p:nvPr/>
        </p:nvSpPr>
        <p:spPr>
          <a:xfrm>
            <a:off x="866975" y="514775"/>
            <a:ext cx="7551300" cy="677400"/>
          </a:xfrm>
          <a:prstGeom prst="rect">
            <a:avLst/>
          </a:prstGeom>
          <a:noFill/>
          <a:ln>
            <a:noFill/>
          </a:ln>
        </p:spPr>
        <p:txBody>
          <a:bodyPr spcFirstLastPara="1" wrap="square" lIns="91425" tIns="91425" rIns="91425" bIns="91425" anchor="t" anchorCtr="0">
            <a:noAutofit/>
          </a:bodyPr>
          <a:lstStyle/>
          <a:p>
            <a:pPr marL="466344" lvl="0" indent="-466344" algn="ctr" rtl="0">
              <a:lnSpc>
                <a:spcPct val="200000"/>
              </a:lnSpc>
              <a:spcBef>
                <a:spcPts val="0"/>
              </a:spcBef>
              <a:spcAft>
                <a:spcPts val="800"/>
              </a:spcAft>
              <a:buNone/>
            </a:pPr>
            <a:endParaRPr sz="1800" b="1"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729450" y="1318650"/>
            <a:ext cx="7688700" cy="760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b="0">
                <a:solidFill>
                  <a:srgbClr val="000000"/>
                </a:solidFill>
                <a:latin typeface="Arial"/>
                <a:ea typeface="Arial"/>
                <a:cs typeface="Arial"/>
                <a:sym typeface="Arial"/>
              </a:rPr>
              <a:t>Successful Shame vs. Withdrawal</a:t>
            </a:r>
            <a:endParaRPr sz="1800"/>
          </a:p>
        </p:txBody>
      </p:sp>
      <p:sp>
        <p:nvSpPr>
          <p:cNvPr id="100" name="Google Shape;100;p15"/>
          <p:cNvSpPr txBox="1">
            <a:spLocks noGrp="1"/>
          </p:cNvSpPr>
          <p:nvPr>
            <p:ph type="body" idx="1"/>
          </p:nvPr>
        </p:nvSpPr>
        <p:spPr>
          <a:xfrm>
            <a:off x="729450" y="1767300"/>
            <a:ext cx="7688700" cy="3376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t>Successful shame:</a:t>
            </a:r>
            <a:endParaRPr dirty="0"/>
          </a:p>
          <a:p>
            <a:pPr marL="457200" lvl="0" indent="-311150" algn="l" rtl="0">
              <a:lnSpc>
                <a:spcPct val="100000"/>
              </a:lnSpc>
              <a:spcBef>
                <a:spcPts val="1600"/>
              </a:spcBef>
              <a:spcAft>
                <a:spcPts val="0"/>
              </a:spcAft>
              <a:buClr>
                <a:srgbClr val="666666"/>
              </a:buClr>
              <a:buSzPts val="1300"/>
              <a:buChar char="●"/>
            </a:pPr>
            <a:r>
              <a:rPr lang="en" dirty="0">
                <a:solidFill>
                  <a:srgbClr val="666666"/>
                </a:solidFill>
              </a:rPr>
              <a:t>The person reintegrates into the community and takes the appropriate steps to re-acceptance (confession, mourning, etc.). Involves adaptive behavior and the admittance of failure in regard to the norm of the “other.”</a:t>
            </a:r>
            <a:endParaRPr dirty="0">
              <a:solidFill>
                <a:srgbClr val="666666"/>
              </a:solidFill>
            </a:endParaRPr>
          </a:p>
          <a:p>
            <a:pPr marL="457200" lvl="0" indent="-311150" algn="l" rtl="0">
              <a:lnSpc>
                <a:spcPct val="100000"/>
              </a:lnSpc>
              <a:spcBef>
                <a:spcPts val="0"/>
              </a:spcBef>
              <a:spcAft>
                <a:spcPts val="0"/>
              </a:spcAft>
              <a:buClr>
                <a:srgbClr val="666666"/>
              </a:buClr>
              <a:buSzPts val="1300"/>
              <a:buChar char="●"/>
            </a:pPr>
            <a:r>
              <a:rPr lang="en" dirty="0">
                <a:solidFill>
                  <a:srgbClr val="666666"/>
                </a:solidFill>
              </a:rPr>
              <a:t>“It is only when your sense of yourself is sensitive to the social sense of who you are that your expression of shame can function as a genuine self-abasement leading eventually to re-acceptance.”</a:t>
            </a:r>
            <a:endParaRPr dirty="0">
              <a:solidFill>
                <a:srgbClr val="666666"/>
              </a:solidFill>
            </a:endParaRPr>
          </a:p>
          <a:p>
            <a:pPr marL="0" lvl="0" indent="0" algn="l" rtl="0">
              <a:lnSpc>
                <a:spcPct val="100000"/>
              </a:lnSpc>
              <a:spcBef>
                <a:spcPts val="800"/>
              </a:spcBef>
              <a:spcAft>
                <a:spcPts val="0"/>
              </a:spcAft>
              <a:buNone/>
            </a:pPr>
            <a:r>
              <a:rPr lang="en" dirty="0">
                <a:solidFill>
                  <a:srgbClr val="666666"/>
                </a:solidFill>
              </a:rPr>
              <a:t>Withdrawal:</a:t>
            </a:r>
            <a:endParaRPr dirty="0">
              <a:solidFill>
                <a:srgbClr val="666666"/>
              </a:solidFill>
            </a:endParaRPr>
          </a:p>
          <a:p>
            <a:pPr marL="457200" lvl="0" indent="-311150" algn="l" rtl="0">
              <a:lnSpc>
                <a:spcPct val="100000"/>
              </a:lnSpc>
              <a:spcBef>
                <a:spcPts val="1600"/>
              </a:spcBef>
              <a:spcAft>
                <a:spcPts val="0"/>
              </a:spcAft>
              <a:buClr>
                <a:srgbClr val="666666"/>
              </a:buClr>
              <a:buSzPts val="1300"/>
              <a:buChar char="●"/>
            </a:pPr>
            <a:r>
              <a:rPr lang="en" dirty="0">
                <a:solidFill>
                  <a:srgbClr val="666666"/>
                </a:solidFill>
              </a:rPr>
              <a:t>Stout views withdrawal and isolation as sort of “deaths” for the person, because he or she no longer has a personhood free from the effects of shame.</a:t>
            </a:r>
            <a:endParaRPr dirty="0">
              <a:solidFill>
                <a:srgbClr val="666666"/>
              </a:solidFill>
            </a:endParaRP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vidend">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5D8C9649-FBE1-4B5B-8258-8A170F9843AD}"/>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2112</Words>
  <Application>Microsoft Office PowerPoint</Application>
  <PresentationFormat>On-screen Show (16:9)</PresentationFormat>
  <Paragraphs>147</Paragraphs>
  <Slides>22</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Lato</vt:lpstr>
      <vt:lpstr>Wingdings 2</vt:lpstr>
      <vt:lpstr>Raleway</vt:lpstr>
      <vt:lpstr>Gill Sans MT</vt:lpstr>
      <vt:lpstr>Streamline</vt:lpstr>
      <vt:lpstr>Dividend</vt:lpstr>
      <vt:lpstr>NO SHAME NO GAIN: The role of shame in the counseling process</vt:lpstr>
      <vt:lpstr>Presentation Outline </vt:lpstr>
      <vt:lpstr>I.  Definitions of shame</vt:lpstr>
      <vt:lpstr>PowerPoint Presentation</vt:lpstr>
      <vt:lpstr>PowerPoint Presentation</vt:lpstr>
      <vt:lpstr>PowerPoint Presentation</vt:lpstr>
      <vt:lpstr>PowerPoint Presentation</vt:lpstr>
      <vt:lpstr>PowerPoint Presentation</vt:lpstr>
      <vt:lpstr>Successful Shame vs. Withdrawal</vt:lpstr>
      <vt:lpstr>de Hooge, I. E., Zeelenberg, M., &amp; Breugelmans, S. M. (2010)</vt:lpstr>
      <vt:lpstr>GUILT VS SHAME</vt:lpstr>
      <vt:lpstr>TOXIC GUILT vs TOXIC SHAME</vt:lpstr>
      <vt:lpstr>2.  Effects of shame on mental health</vt:lpstr>
      <vt:lpstr>Some specific examples of how shame works</vt:lpstr>
      <vt:lpstr>3.Shame effects in the counseling relationship </vt:lpstr>
      <vt:lpstr>Study by Black, et al (2013) findings</vt:lpstr>
      <vt:lpstr>4. Treatment concerns and modalities </vt:lpstr>
      <vt:lpstr>Treatment cont’d</vt:lpstr>
      <vt:lpstr>Jones trauma model</vt:lpstr>
      <vt:lpstr>5.  Implications</vt:lpstr>
      <vt:lpstr>References</vt:lpstr>
      <vt:lpstr>Gratitude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Boston, Caleb (Student)</dc:creator>
  <cp:lastModifiedBy>Lacey Hampton</cp:lastModifiedBy>
  <cp:revision>59</cp:revision>
  <dcterms:modified xsi:type="dcterms:W3CDTF">2019-10-03T20:07:20Z</dcterms:modified>
</cp:coreProperties>
</file>